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CE90609-1332-4092-81A8-E509695AE629}">
  <a:tblStyle styleName="Table_0" styleId="{4CE90609-1332-4092-81A8-E509695AE629}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7E7E7"/>
          </a:solidFill>
        </a:fill>
      </a:tcStyle>
    </a:wholeTbl>
    <a:band1H>
      <a:tcStyle>
        <a:fill>
          <a:solidFill>
            <a:srgbClr val="CBCBCB"/>
          </a:solidFill>
        </a:fill>
      </a:tcStyle>
    </a:band1H>
    <a:band1V>
      <a:tcStyle>
        <a:fill>
          <a:solidFill>
            <a:srgbClr val="CBCBCB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dk1"/>
          </a:solidFill>
        </a:fill>
      </a:tcStyle>
    </a:firstRow>
  </a:tblStyle>
  <a:tblStyle styleName="Table_1" styleId="{96AFCE59-3B17-47F7-A95A-6E8299D84CC9}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7E7E7"/>
          </a:solidFill>
        </a:fill>
      </a:tcStyle>
    </a:wholeTbl>
    <a:band1H>
      <a:tcStyle>
        <a:fill>
          <a:solidFill>
            <a:srgbClr val="CBCBCB"/>
          </a:solidFill>
        </a:fill>
      </a:tcStyle>
    </a:band1H>
    <a:band1V>
      <a:tcStyle>
        <a:fill>
          <a:solidFill>
            <a:srgbClr val="CBCBCB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dk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1116419" x="436583"/>
            <a:ext cy="3508744" cx="82502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algn="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y="-1217413" x="2874763"/>
            <a:ext cy="8229600" cx="33944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r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r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r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r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y="1285877" x="6101952"/>
            <a:ext cy="222885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algn="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y="-866772" x="1568053"/>
            <a:ext cy="653415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r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r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r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r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/>
        </p:nvSpPr>
        <p:spPr>
          <a:xfrm>
            <a:off y="2971800" x="5410200"/>
            <a:ext cy="20574" cx="30632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>
            <p:ph type="ctrTitle"/>
          </p:nvPr>
        </p:nvSpPr>
        <p:spPr>
          <a:xfrm>
            <a:off y="1200150" x="152400"/>
            <a:ext cy="571500" cx="53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Slide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y="1597820" x="6858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4767264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4767264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4767264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Title Slide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y="1597820" x="6858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y="4767264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4767264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4767264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Slide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/>
        </p:nvSpPr>
        <p:spPr>
          <a:xfrm>
            <a:off y="2971800" x="5410200"/>
            <a:ext cy="20574" cx="30632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>
            <p:ph type="ctrTitle"/>
          </p:nvPr>
        </p:nvSpPr>
        <p:spPr>
          <a:xfrm>
            <a:off y="1200150" x="152400"/>
            <a:ext cy="571500" cx="53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5_Title Slide"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y="1028700" x="533400"/>
            <a:ext cy="1371599" cx="785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buClr>
                <a:srgbClr val="98CEE2"/>
              </a:buClr>
              <a:buFont typeface="Calibri"/>
              <a:buNone/>
              <a:defRPr/>
            </a:lvl1pPr>
            <a:lvl2pPr algn="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y="2421401" x="533400"/>
            <a:ext cy="1314449" cx="785469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45720" indent="0" mar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y="4767264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y="4767264" x="2667000"/>
            <a:ext cy="273843" cx="335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4767264" x="7924800"/>
            <a:ext cy="273843" cx="7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202570" x="0"/>
            <a:ext cy="288036" cx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y="490606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1" name="Shape 21"/>
          <p:cNvSpPr/>
          <p:nvPr/>
        </p:nvSpPr>
        <p:spPr>
          <a:xfrm>
            <a:off y="1" x="0"/>
            <a:ext cy="226219" cx="28135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rgbClr val="002060"/>
              </a:buClr>
              <a:buFont typeface="PT Sans"/>
              <a:buNone/>
              <a:defRPr/>
            </a:lvl1pPr>
            <a:lvl2pPr algn="l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2pPr>
            <a:lvl3pPr algn="l" rtl="0" indent="-184150" marL="120015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algn="l" rtl="0" indent="-196850" marL="165735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4pPr>
            <a:lvl5pPr algn="l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4617326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3305176" x="722312"/>
            <a:ext cy="102155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180034" x="722312"/>
            <a:ext cy="112514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210741" x="8699989"/>
            <a:ext cy="817959" cx="28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y="1023937" x="383931"/>
            <a:ext cy="4763" cx="8581292"/>
          </a:xfrm>
          <a:prstGeom prst="straightConnector1">
            <a:avLst/>
          </a:prstGeom>
          <a:noFill/>
          <a:ln w="9525" cap="flat">
            <a:solidFill>
              <a:srgbClr val="CCB66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1" name="Shape 31"/>
          <p:cNvSpPr/>
          <p:nvPr/>
        </p:nvSpPr>
        <p:spPr>
          <a:xfrm>
            <a:off y="1" x="8699989"/>
            <a:ext cy="226219" cx="2813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1" x="4638687"/>
            <a:ext cy="3394472" cx="405149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marR="0" indent="-171450" marL="1714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Calibri"/>
              <a:buNone/>
              <a:defRPr/>
            </a:lvl1pPr>
            <a:lvl2pPr algn="r" rtl="0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alibri"/>
              <a:buNone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200151" x="422033"/>
            <a:ext cy="3394472" cx="405149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marR="0" indent="-171450" marL="1714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Calibri"/>
              <a:buNone/>
              <a:defRPr/>
            </a:lvl1pPr>
            <a:lvl2pPr algn="r" rtl="0" marR="0" indent="-2857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Calibri"/>
              <a:buNone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151334" x="457200"/>
            <a:ext cy="479821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y="1631155" x="457200"/>
            <a:ext cy="2963465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y="1151334" x="4645028"/>
            <a:ext cy="479821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y="1631155" x="4645028"/>
            <a:ext cy="2963465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/>
          <p:nvPr/>
        </p:nvSpPr>
        <p:spPr>
          <a:xfrm>
            <a:off y="4775596" x="4501664"/>
            <a:ext cy="338554" cx="6815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       ]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9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algn="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y="4775596" x="4501664"/>
            <a:ext cy="338554" cx="6815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       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-28666" x="457200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4786" x="457202"/>
            <a:ext cy="87153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204789" x="3575051"/>
            <a:ext cy="4389834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y="1076328" x="457202"/>
            <a:ext cy="3518296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3600450" x="1792288"/>
            <a:ext cy="425053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y="459581" x="1792288"/>
            <a:ext cy="3086099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025503" x="1792288"/>
            <a:ext cy="60364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4782742" x="1943100"/>
            <a:ext cy="273843" cx="527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8"/><Relationship Target="../slideLayouts/slideLayout16.xml" Type="http://schemas.openxmlformats.org/officeDocument/2006/relationships/slideLayout" Id="rId17"/><Relationship Target="../slideLayouts/slideLayout15.xml" Type="http://schemas.openxmlformats.org/officeDocument/2006/relationships/slideLayout" Id="rId16"/><Relationship Target="../slideLayouts/slideLayout14.xml" Type="http://schemas.openxmlformats.org/officeDocument/2006/relationships/slideLayout" Id="rId15"/><Relationship Target="../slideLayouts/slideLayout13.xml" Type="http://schemas.openxmlformats.org/officeDocument/2006/relationships/slideLayout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0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4629150" x="0"/>
            <a:ext cy="514350" cx="9144000"/>
          </a:xfrm>
          <a:prstGeom prst="rect">
            <a:avLst/>
          </a:prstGeom>
          <a:solidFill>
            <a:srgbClr val="C0CDEB"/>
          </a:solidFill>
          <a:ln>
            <a:noFill/>
          </a:ln>
        </p:spPr>
        <p:txBody>
          <a:bodyPr bIns="51550" rIns="103125" lIns="103125" tIns="5155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y="202570" x="0"/>
            <a:ext cy="288036" cx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y="1" x="0"/>
            <a:ext cy="226219" cx="28135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y="490606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3" name="Shape 13"/>
          <p:cNvSpPr txBox="1"/>
          <p:nvPr/>
        </p:nvSpPr>
        <p:spPr>
          <a:xfrm>
            <a:off y="4701657" x="8313024"/>
            <a:ext cy="369332" cx="52017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4" name="Shape 14"/>
          <p:cNvSpPr/>
          <p:nvPr/>
        </p:nvSpPr>
        <p:spPr>
          <a:xfrm>
            <a:off y="4674726" x="838200"/>
            <a:ext cy="338554" cx="295275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t="0" b="0" r="0" l="0"/>
            </a:stretch>
          </a:blip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y="4701657" x="4572001"/>
            <a:ext cy="369332" cx="310360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 110: Computer Organization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y="1597820" x="6858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4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Convert if/goto to assembly </a:t>
            </a:r>
            <a:b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(LMC here).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819150" x="4191000"/>
            <a:ext cy="3493263" cx="434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loop: LDA  k    ; if (k - 10 == 0) goto done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SUB  ten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BRZ  done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fib = i +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fib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j    ; i =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i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fib  ; j = fib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print i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OUT       ;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k    ; k = k + 1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one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k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   loop ; goto loop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done: HLT       ; halt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Convert if/goto to assembly </a:t>
            </a:r>
            <a:b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(LMC here).</a:t>
            </a:r>
          </a:p>
        </p:txBody>
      </p:sp>
      <p:sp>
        <p:nvSpPr>
          <p:cNvPr id="166" name="Shape 166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y="895350" x="4114800"/>
            <a:ext cy="3493263" cx="434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loop: LDA  k    ; if (k - 10 == 0) goto done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SUB  ten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BRZ  done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fib = i +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fib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j    ; i =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i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fib  ; j = fib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print i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OUT       ;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k    ; k = k + 1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one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k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   loop ; goto loop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done: HLT       ; halt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2038350" x="4724400"/>
            <a:ext cy="1492716" cx="434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; data section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j:    DAT 0     ; i = 0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i:    DAT 1     ; j = 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k:    DAT 0     ; k = 0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fib:  DAT 0     ;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ten:  DAT 10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one:  DAT 1     ;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Assemble the instructions to machine code.</a:t>
            </a:r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Assemble the </a:t>
            </a:r>
            <a:b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instructions to </a:t>
            </a:r>
            <a:b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machine code.</a:t>
            </a:r>
          </a:p>
        </p:txBody>
      </p:sp>
      <p:sp>
        <p:nvSpPr>
          <p:cNvPr id="180" name="Shape 180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y="1200149" x="3429000"/>
            <a:ext cy="3493263" cx="434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loop: LDA  k    ; if (k - 10 == 0) goto done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SUB  ten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BRZ  done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fib = i +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fib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j    ; i =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i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fib  ; j = fib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print i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OUT       ;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k    ; k = k + 1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one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k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   loop ; goto loop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done: HLT       ; halt</a:t>
            </a:r>
          </a:p>
        </p:txBody>
      </p:sp>
      <p:graphicFrame>
        <p:nvGraphicFramePr>
          <p:cNvPr id="182" name="Shape 182"/>
          <p:cNvGraphicFramePr/>
          <p:nvPr/>
        </p:nvGraphicFramePr>
        <p:xfrm>
          <a:off y="41910" x="4953000"/>
          <a:ext cy="3000000" cx="3000000"/>
        </p:xfrm>
        <a:graphic>
          <a:graphicData uri="http://schemas.openxmlformats.org/drawingml/2006/table">
            <a:tbl>
              <a:tblPr firstRow="1" bandRow="1">
                <a:noFill/>
                <a:tableStyleId>{4CE90609-1332-4092-81A8-E509695AE629}</a:tableStyleId>
              </a:tblPr>
              <a:tblGrid>
                <a:gridCol w="713200"/>
                <a:gridCol w="939675"/>
                <a:gridCol w="1471325"/>
              </a:tblGrid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Box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Code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Assembler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520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k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olas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SUB ten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717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BRZ done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04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i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05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 j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321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fib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07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j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08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i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521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fib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j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i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902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OUT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520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k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 one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15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320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k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601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BR loop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17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HLT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Assemble the </a:t>
            </a:r>
            <a:b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instructions to </a:t>
            </a:r>
            <a:b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machine code.</a:t>
            </a:r>
          </a:p>
        </p:txBody>
      </p:sp>
      <p:sp>
        <p:nvSpPr>
          <p:cNvPr id="188" name="Shape 188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y="1200150" x="3429000"/>
            <a:ext cy="3493263" cx="434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loop: LDA  k    ; if (k - 10 == 0) goto done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SUB  ten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BRZ  done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fib = i +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fib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j    ; i =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i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fib  ; j = fib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j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i    ; print i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OUT       ;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LDA  k    ; k = k + 1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ADD  one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STO  k    ;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BR   loop ; goto loop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done: HLT       ; halt</a:t>
            </a:r>
          </a:p>
        </p:txBody>
      </p:sp>
      <p:graphicFrame>
        <p:nvGraphicFramePr>
          <p:cNvPr id="190" name="Shape 190"/>
          <p:cNvGraphicFramePr/>
          <p:nvPr/>
        </p:nvGraphicFramePr>
        <p:xfrm>
          <a:off y="41910" x="4953000"/>
          <a:ext cy="3000000" cx="3000000"/>
        </p:xfrm>
        <a:graphic>
          <a:graphicData uri="http://schemas.openxmlformats.org/drawingml/2006/table">
            <a:tbl>
              <a:tblPr firstRow="1" bandRow="1">
                <a:noFill/>
                <a:tableStyleId>{96AFCE59-3B17-47F7-A95A-6E8299D84CC9}</a:tableStyleId>
              </a:tblPr>
              <a:tblGrid>
                <a:gridCol w="713200"/>
                <a:gridCol w="939675"/>
                <a:gridCol w="1471325"/>
              </a:tblGrid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Box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Code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Assembler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520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k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olas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SUB ten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717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BRZ done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04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i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05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 j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321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fib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07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j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08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i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521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fib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j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519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i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902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OUT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520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LDA k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 one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15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320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STO k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601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BR loop</a:t>
                      </a:r>
                    </a:p>
                  </a:txBody>
                  <a:tcPr marR="91450" marB="45725" marT="45725" marL="91450"/>
                </a:tc>
              </a:tr>
              <a:tr h="259075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17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100" lang="en-US">
                          <a:solidFill>
                            <a:srgbClr val="00206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HLT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191" name="Shape 191"/>
          <p:cNvSpPr/>
          <p:nvPr/>
        </p:nvSpPr>
        <p:spPr>
          <a:xfrm>
            <a:off y="2571750" x="3276600"/>
            <a:ext cy="1676399" cx="1752600"/>
          </a:xfrm>
          <a:prstGeom prst="wedgeRoundRectCallout">
            <a:avLst>
              <a:gd fmla="val 94305" name="adj1"/>
              <a:gd fmla="val -63141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j is in box 18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i is in box 19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k is in box 20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fib is in box 21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ten is in box 22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one is in box 23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Summary</a:t>
            </a:r>
          </a:p>
          <a:p>
            <a:pPr algn="l" rtl="0" lvl="0" marR="0" indent="-342900" marL="34290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High level languages are convenient to read and write for humans.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Computers execute only binary machine code.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Conversion between the two is required.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Compilers translate high level languages to machine code.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Assemblers translate assembly language into machine code.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 if/goto pseudo-code as an intermediate language between high level and assembler.</a:t>
            </a:r>
          </a:p>
        </p:txBody>
      </p:sp>
      <p:sp>
        <p:nvSpPr>
          <p:cNvPr id="197" name="Shape 197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r>
              <a:t/>
            </a:r>
            <a:endParaRPr strike="noStrike" u="none" b="1" cap="none" baseline="0" sz="2000" i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Englander, I. (2009). The architecture of computer hardware and systems software: an information technology approach. Wiley.</a:t>
            </a:r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Generations of programming languages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First generation: programmed directly in binary using wires or switches.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33550" x="1747422"/>
            <a:ext cy="2458571" cx="34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y="4324350" x="985423"/>
            <a:ext cy="261609" cx="564609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Image credit: http://professornerdster.com/wp-content/uploads/2012/04/altair_8800.jpeg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Generations of programming languages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Second generation: assembly language.  Human readable, converted directly to machine code.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4324350" x="932234"/>
            <a:ext cy="261609" cx="406713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Image credit: http://www.coprolite.com/zhb/pooldog/grnscn.jpg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85950" x="2075234"/>
            <a:ext cy="2013393" cx="26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Generations of programming languages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Third generation: high-level languages, while loops, if-then-else, structured. Most programming today, including object-oriented.</a:t>
            </a:r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4305300" x="936641"/>
            <a:ext cy="261609" cx="467147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Image credit: http://www.sunspotworld.com/Tutorial/pngs/swemul06.png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4550" x="2003443"/>
            <a:ext cy="1733549" cx="29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Generations of programming languages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Fourth generation: 1990s natural languages, non-procedural, report generation. Use programs to generate other programs.  Limited use today.</a:t>
            </a:r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4333875" x="930058"/>
            <a:ext cy="230832" cx="573105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9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Image credit: http://docs.oracle.com/cd/E13167_01/aldsp/docs25/appdev/wwimages/CrystalReportsStep4.gif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4550" x="2377858"/>
            <a:ext cy="1853607" cx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Generations of programming languages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Key idea: Regardless of the language of writing, computers only process machine code.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All non-machine code goes through a translation phase into machine code.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Code generators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Compilers</a:t>
            </a:r>
          </a:p>
          <a:p>
            <a:pPr algn="l" rtl="0" lvl="2" marR="0" indent="-285750" marL="120015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Assemblers</a:t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High level languages use comparison constructs, loops, variables, etc.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Machine code is binary, directly executed by CPU.</a:t>
            </a: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24150" x="1266512"/>
            <a:ext cy="1728380" cx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y="2038350" x="1288925"/>
            <a:ext cy="457200" cx="1752600"/>
          </a:xfrm>
          <a:prstGeom prst="wedgeRoundRectCallout">
            <a:avLst>
              <a:gd fmla="val 19881" name="adj1"/>
              <a:gd fmla="val 103303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How does this…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733115" x="3700432"/>
            <a:ext cy="1727259" cx="24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y="2038350" x="4081430"/>
            <a:ext cy="457200" cx="1752600"/>
          </a:xfrm>
          <a:prstGeom prst="wedgeRoundRectCallout">
            <a:avLst>
              <a:gd fmla="val 19881" name="adj1"/>
              <a:gd fmla="val 103303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…become this?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Convert high level language to if/goto.</a:t>
            </a: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33969" x="990600"/>
            <a:ext cy="1728380" cx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y="6286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strike="noStrike" u="none" b="1" cap="none" baseline="0" sz="20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Language translation process</a:t>
            </a:r>
          </a:p>
          <a:p>
            <a:pPr algn="l" rtl="0" lvl="1" marR="0" indent="-285750" marL="74295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Convert high level language </a:t>
            </a:r>
            <a:b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8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if/goto.</a:t>
            </a: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y="2007" x="446891"/>
            <a:ext cy="488600" cx="82502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95350" x="4114800"/>
            <a:ext cy="1728380" cx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y="2038350" x="5715000"/>
            <a:ext cy="2292935" cx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i = 0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j = 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k = 0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loop: if (k – 10 == 0) goto done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fib = i +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i = j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j = fib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print i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k = k + 1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goto loop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300" lang="en-US" i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done: halt</a:t>
            </a:r>
          </a:p>
        </p:txBody>
      </p:sp>
      <p:sp>
        <p:nvSpPr>
          <p:cNvPr id="152" name="Shape 152"/>
          <p:cNvSpPr/>
          <p:nvPr/>
        </p:nvSpPr>
        <p:spPr>
          <a:xfrm rot="5400000">
            <a:off y="1160371" x="6496050"/>
            <a:ext cy="838199" cx="685799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00206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y="3333750" x="4105275"/>
            <a:ext cy="685799" cx="1524000"/>
          </a:xfrm>
          <a:prstGeom prst="wedgeRoundRectCallout">
            <a:avLst>
              <a:gd fmla="val 72381" name="adj1"/>
              <a:gd fmla="val 50362" name="adj2"/>
              <a:gd fmla="val 16667" name="adj3"/>
            </a:avLst>
          </a:prstGeom>
          <a:solidFill>
            <a:schemeClr val="lt1"/>
          </a:solidFill>
          <a:ln w="12700" cap="flat">
            <a:solidFill>
              <a:srgbClr val="00206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45700" lIns="457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Use </a:t>
            </a:r>
            <a:r>
              <a:rPr strike="noStrike" u="none" b="0" cap="none" baseline="0" sz="1600" lang="en-US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labels</a:t>
            </a:r>
            <a:r>
              <a:rPr strike="noStrike" u="none" b="0" cap="none" baseline="0" sz="1600" lang="en-US" i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 for branch targets.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EU 16x9 Revised Theme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