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D4B67153-AC09-42E1-AFEE-83C3DCBA8825}">
  <a:tblStyle styleName="Table_0" styleId="{D4B67153-AC09-42E1-AFEE-83C3DCBA8825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" styleId="{53AB497A-228E-45A6-A9B2-B69A920DBD3B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2" styleId="{B23FCD99-F4CB-4D36-8280-83AA440D2822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3" styleId="{4695D1BF-51DE-4167-82A3-188A1F7309D3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4" styleId="{63532D9B-7246-4B94-8435-4E467E474631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5" styleId="{5FE0B14F-84ED-458B-931A-15D88217BF58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6" styleId="{FD777141-6E74-4DDE-9900-0C35E158AF21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7" styleId="{228AC23B-50E6-47CC-B4C0-DDA3D6922E06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0.xml" Type="http://schemas.openxmlformats.org/officeDocument/2006/relationships/slide" Id="rId25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" name="Shape 16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8" name="Shape 1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5" name="Shape 1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3" name="Shape 1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2" name="Shape 1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3" name="Shape 19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4" name="Shape 19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1" name="Shape 2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2" name="Shape 2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3" name="Shape 20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0" name="Shape 2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9" name="Shape 2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0" name="Shape 2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1" name="Shape 22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8" name="Shape 2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9" name="Shape 22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0" name="Shape 23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4" name="Shape 2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5" name="Shape 23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6" name="Shape 23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0" name="Shape 2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9" name="Shape 1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8" name="Shape 15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Little Man Computer </a:t>
            </a:r>
            <a:b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and Instruction Cycle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Computation</a:t>
            </a:r>
          </a:p>
        </p:txBody>
      </p:sp>
      <p:graphicFrame>
        <p:nvGraphicFramePr>
          <p:cNvPr id="161" name="Shape 161"/>
          <p:cNvGraphicFramePr/>
          <p:nvPr/>
        </p:nvGraphicFramePr>
        <p:xfrm>
          <a:off y="712470" x="16764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{D4B67153-AC09-42E1-AFEE-83C3DCBA8825}</a:tableStyleId>
              </a:tblPr>
              <a:tblGrid>
                <a:gridCol w="1303725"/>
                <a:gridCol w="782250"/>
                <a:gridCol w="3476625"/>
              </a:tblGrid>
              <a:tr h="2032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Mnemonic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Description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LDA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Load calculator with data from box 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STO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Store calculator value in box 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ADD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Add data in box XX to calculator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SUB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Subtract data in box XX from calculator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Get input from inbox, put in calculator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OUT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902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Write calculator total to outbox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HLT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Stop executing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BRZ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Zero? Next instruction is in box 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BRP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8XX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Positive? Next instruction is in box 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BR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Next instruction is in box XX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77800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DAT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cap="none" baseline="0" sz="14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Data storage reserved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5" name="Shape 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Execute cycle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Little Man looks at the instruction counter.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Little Man retrieves the instruction from the mailbox indicated by the counter.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Little Man increments the instruction counter.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Little Man performs the instruction retrieved from the previous step.</a:t>
            </a:r>
          </a:p>
        </p:txBody>
      </p:sp>
      <p:sp>
        <p:nvSpPr>
          <p:cNvPr id="167" name="Shape 16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Executing Instructions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" name="Shape 1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Execute cycle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 program: Read two numbers, add them, output the result.</a:t>
            </a:r>
          </a:p>
        </p:txBody>
      </p:sp>
      <p:sp>
        <p:nvSpPr>
          <p:cNvPr id="173" name="Shape 17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Executing Instructions</a:t>
            </a:r>
          </a:p>
        </p:txBody>
      </p:sp>
      <p:graphicFrame>
        <p:nvGraphicFramePr>
          <p:cNvPr id="174" name="Shape 174"/>
          <p:cNvGraphicFramePr/>
          <p:nvPr/>
        </p:nvGraphicFramePr>
        <p:xfrm>
          <a:off y="1531620" x="627697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{53AB497A-228E-45A6-A9B2-B69A920DBD3B}</a:tableStyleId>
              </a:tblPr>
              <a:tblGrid>
                <a:gridCol w="533400"/>
                <a:gridCol w="1066800"/>
                <a:gridCol w="647700"/>
              </a:tblGrid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Box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Assembly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Consola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OUT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HLT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DAT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Execute cycle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 program: read two numbers, add them, output the result</a:t>
            </a:r>
          </a:p>
        </p:txBody>
      </p:sp>
      <p:sp>
        <p:nvSpPr>
          <p:cNvPr id="180" name="Shape 18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Executing Instructions</a:t>
            </a:r>
          </a:p>
        </p:txBody>
      </p:sp>
      <p:graphicFrame>
        <p:nvGraphicFramePr>
          <p:cNvPr id="181" name="Shape 181"/>
          <p:cNvGraphicFramePr/>
          <p:nvPr/>
        </p:nvGraphicFramePr>
        <p:xfrm>
          <a:off y="1531620" x="627697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{B23FCD99-F4CB-4D36-8280-83AA440D2822}</a:tableStyleId>
              </a:tblPr>
              <a:tblGrid>
                <a:gridCol w="533400"/>
                <a:gridCol w="1066800"/>
                <a:gridCol w="647700"/>
              </a:tblGrid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Box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Assembly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Consola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OUT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HLT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DAT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182" name="Shape 18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19150" x="2959416"/>
            <a:ext cy="3727132" cx="29841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7" name="Shape 18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Execute cycle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 program: read two numbers, add them, output the result</a:t>
            </a:r>
          </a:p>
        </p:txBody>
      </p:sp>
      <p:sp>
        <p:nvSpPr>
          <p:cNvPr id="188" name="Shape 18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Executing Instructions</a:t>
            </a:r>
          </a:p>
        </p:txBody>
      </p:sp>
      <p:graphicFrame>
        <p:nvGraphicFramePr>
          <p:cNvPr id="189" name="Shape 189"/>
          <p:cNvGraphicFramePr/>
          <p:nvPr/>
        </p:nvGraphicFramePr>
        <p:xfrm>
          <a:off y="1531620" x="627697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{4695D1BF-51DE-4167-82A3-188A1F7309D3}</a:tableStyleId>
              </a:tblPr>
              <a:tblGrid>
                <a:gridCol w="533400"/>
                <a:gridCol w="1066800"/>
                <a:gridCol w="647700"/>
              </a:tblGrid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Box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Assembly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Consola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OUT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HLT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DAT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190" name="Shape 19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19150" x="2959416"/>
            <a:ext cy="3727132" cx="2984183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Shape 191"/>
          <p:cNvSpPr/>
          <p:nvPr/>
        </p:nvSpPr>
        <p:spPr>
          <a:xfrm>
            <a:off y="1276350" x="3200400"/>
            <a:ext cy="381000" cx="914400"/>
          </a:xfrm>
          <a:prstGeom prst="roundRect">
            <a:avLst>
              <a:gd fmla="val 16667" name="adj"/>
            </a:avLst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5" name="Shape 1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Execute cycle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 program: read two numbers, add them, output the result</a:t>
            </a:r>
          </a:p>
        </p:txBody>
      </p:sp>
      <p:sp>
        <p:nvSpPr>
          <p:cNvPr id="197" name="Shape 19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Executing Instructions</a:t>
            </a:r>
          </a:p>
        </p:txBody>
      </p:sp>
      <p:graphicFrame>
        <p:nvGraphicFramePr>
          <p:cNvPr id="198" name="Shape 198"/>
          <p:cNvGraphicFramePr/>
          <p:nvPr/>
        </p:nvGraphicFramePr>
        <p:xfrm>
          <a:off y="1531620" x="627697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{63532D9B-7246-4B94-8435-4E467E474631}</a:tableStyleId>
              </a:tblPr>
              <a:tblGrid>
                <a:gridCol w="533400"/>
                <a:gridCol w="1066800"/>
                <a:gridCol w="647700"/>
              </a:tblGrid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Box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Assembly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Consola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OUT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HLT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DAT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199" name="Shape 19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19150" x="2959416"/>
            <a:ext cy="3727132" cx="2984183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Shape 200"/>
          <p:cNvSpPr/>
          <p:nvPr/>
        </p:nvSpPr>
        <p:spPr>
          <a:xfrm>
            <a:off y="2952750" x="4800600"/>
            <a:ext cy="381000" cx="1005840"/>
          </a:xfrm>
          <a:prstGeom prst="roundRect">
            <a:avLst>
              <a:gd fmla="val 16667" name="adj"/>
            </a:avLst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4" name="Shape 2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5" name="Shape 20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Execute cycle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 program: read two numbers, add them, output the result</a:t>
            </a:r>
          </a:p>
        </p:txBody>
      </p:sp>
      <p:sp>
        <p:nvSpPr>
          <p:cNvPr id="206" name="Shape 20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Executing Instructions</a:t>
            </a:r>
          </a:p>
        </p:txBody>
      </p:sp>
      <p:graphicFrame>
        <p:nvGraphicFramePr>
          <p:cNvPr id="207" name="Shape 207"/>
          <p:cNvGraphicFramePr/>
          <p:nvPr/>
        </p:nvGraphicFramePr>
        <p:xfrm>
          <a:off y="1531620" x="627697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{5FE0B14F-84ED-458B-931A-15D88217BF58}</a:tableStyleId>
              </a:tblPr>
              <a:tblGrid>
                <a:gridCol w="533400"/>
                <a:gridCol w="1066800"/>
                <a:gridCol w="647700"/>
              </a:tblGrid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Box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Assembly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Consola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OUT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HLT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DAT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208" name="Shape 20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19150" x="2959416"/>
            <a:ext cy="3727132" cx="2984183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Shape 209"/>
          <p:cNvSpPr/>
          <p:nvPr/>
        </p:nvSpPr>
        <p:spPr>
          <a:xfrm>
            <a:off y="1276350" x="3200400"/>
            <a:ext cy="381000" cx="914400"/>
          </a:xfrm>
          <a:prstGeom prst="roundRect">
            <a:avLst>
              <a:gd fmla="val 16667" name="adj"/>
            </a:avLst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4" name="Shape 21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Execute cycle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 program: read two numbers, add them, output the result</a:t>
            </a:r>
          </a:p>
        </p:txBody>
      </p:sp>
      <p:sp>
        <p:nvSpPr>
          <p:cNvPr id="215" name="Shape 21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Executing Instructions</a:t>
            </a:r>
          </a:p>
        </p:txBody>
      </p:sp>
      <p:graphicFrame>
        <p:nvGraphicFramePr>
          <p:cNvPr id="216" name="Shape 216"/>
          <p:cNvGraphicFramePr/>
          <p:nvPr/>
        </p:nvGraphicFramePr>
        <p:xfrm>
          <a:off y="1531620" x="627697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{FD777141-6E74-4DDE-9900-0C35E158AF21}</a:tableStyleId>
              </a:tblPr>
              <a:tblGrid>
                <a:gridCol w="533400"/>
                <a:gridCol w="1066800"/>
                <a:gridCol w="647700"/>
              </a:tblGrid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Box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Assembly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Consola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OUT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HLT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DAT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217" name="Shape 21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19150" x="2959416"/>
            <a:ext cy="3727132" cx="2984183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Shape 218"/>
          <p:cNvSpPr/>
          <p:nvPr/>
        </p:nvSpPr>
        <p:spPr>
          <a:xfrm>
            <a:off y="1276350" x="3200400"/>
            <a:ext cy="381000" cx="914400"/>
          </a:xfrm>
          <a:prstGeom prst="roundRect">
            <a:avLst>
              <a:gd fmla="val 16667" name="adj"/>
            </a:avLst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2" name="Shape 2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3" name="Shape 22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Execute cycle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 program: read two numbers, add them, output the result</a:t>
            </a:r>
          </a:p>
        </p:txBody>
      </p:sp>
      <p:sp>
        <p:nvSpPr>
          <p:cNvPr id="224" name="Shape 22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Executing Instructions</a:t>
            </a:r>
          </a:p>
        </p:txBody>
      </p:sp>
      <p:graphicFrame>
        <p:nvGraphicFramePr>
          <p:cNvPr id="225" name="Shape 225"/>
          <p:cNvGraphicFramePr/>
          <p:nvPr/>
        </p:nvGraphicFramePr>
        <p:xfrm>
          <a:off y="1531620" x="627697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{228AC23B-50E6-47CC-B4C0-DDA3D6922E06}</a:tableStyleId>
              </a:tblPr>
              <a:tblGrid>
                <a:gridCol w="533400"/>
                <a:gridCol w="1066800"/>
                <a:gridCol w="647700"/>
              </a:tblGrid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Box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Assembly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Code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Consola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ADD 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OUT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902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HLT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70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DAT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226" name="Shape 22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819150" x="2959416"/>
            <a:ext cy="3727132" cx="2984183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Shape 227"/>
          <p:cNvSpPr/>
          <p:nvPr/>
        </p:nvSpPr>
        <p:spPr>
          <a:xfrm>
            <a:off y="3409950" x="3048000"/>
            <a:ext cy="381000" cx="1217066"/>
          </a:xfrm>
          <a:prstGeom prst="roundRect">
            <a:avLst>
              <a:gd fmla="val 16667" name="adj"/>
            </a:avLst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1" name="Shape 2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LMC is a model for computation based on real principles.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Instructions consist of an operation and, optionally, an operand on which to act.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Fetch/execute cycle (simple):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Retrieve instruction indicated by PC.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Increment program counter.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Execute instruction.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Operations of load, store, add, subtract, input, output, and branching are the simplest possible instruction set.</a:t>
            </a:r>
          </a:p>
        </p:txBody>
      </p:sp>
      <p:sp>
        <p:nvSpPr>
          <p:cNvPr id="233" name="Shape 23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Little Man Computer and Instruction Cycle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Little Man Computer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Developed by Dr. Stuart Madnick of MIT in 1965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how computers execute programs</a:t>
            </a: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Computation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7" name="Shape 2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8" name="Shape 23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Englander, I. (2009). The architecture of computer hardware and systems software: an information technology approach. Wiley.</a:t>
            </a:r>
          </a:p>
        </p:txBody>
      </p:sp>
      <p:sp>
        <p:nvSpPr>
          <p:cNvPr id="239" name="Shape 23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Little Man Computer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Developed by Dr. Stuart Madnick of MIT in 1965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how computers execute programs</a:t>
            </a:r>
          </a:p>
        </p:txBody>
      </p:sp>
      <p:sp>
        <p:nvSpPr>
          <p:cNvPr id="100" name="Shape 10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Computation</a:t>
            </a:r>
          </a:p>
        </p:txBody>
      </p:sp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1225154"/>
            <a:ext cy="3240721" cx="410884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 txBox="1"/>
          <p:nvPr/>
        </p:nvSpPr>
        <p:spPr>
          <a:xfrm>
            <a:off y="4260203" x="1225154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182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Little Man Computer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Developed by Dr. Stuart Madnick of MIT in 1965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how computers execute programs</a:t>
            </a:r>
          </a:p>
        </p:txBody>
      </p:sp>
      <p:sp>
        <p:nvSpPr>
          <p:cNvPr id="108" name="Shape 10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Computation</a:t>
            </a: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1225154"/>
            <a:ext cy="3240721" cx="410884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/>
          <p:nvPr/>
        </p:nvSpPr>
        <p:spPr>
          <a:xfrm>
            <a:off y="1322920" x="945007"/>
            <a:ext cy="1066799" cx="1510553"/>
          </a:xfrm>
          <a:prstGeom prst="wedgeRoundRectCallout">
            <a:avLst>
              <a:gd fmla="val 19881" name="adj1"/>
              <a:gd fmla="val 10330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Input and output from and to the user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y="4260203" x="1225154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182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Little Man Computer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Developed by Dr. Stuart Madnick of MIT in 1965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how computers execute programs</a:t>
            </a:r>
          </a:p>
        </p:txBody>
      </p:sp>
      <p:sp>
        <p:nvSpPr>
          <p:cNvPr id="117" name="Shape 11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Computation</a:t>
            </a:r>
          </a:p>
        </p:txBody>
      </p:sp>
      <p:pic>
        <p:nvPicPr>
          <p:cNvPr id="118" name="Shape 11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1225154"/>
            <a:ext cy="3240721" cx="410884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Shape 119"/>
          <p:cNvSpPr/>
          <p:nvPr/>
        </p:nvSpPr>
        <p:spPr>
          <a:xfrm>
            <a:off y="742950" x="1402207"/>
            <a:ext cy="1066799" cx="1510553"/>
          </a:xfrm>
          <a:prstGeom prst="wedgeRoundRectCallout">
            <a:avLst>
              <a:gd fmla="val 62611" name="adj1"/>
              <a:gd fmla="val 7179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Add, subtract, multiply and divide numbers.</a:t>
            </a:r>
          </a:p>
        </p:txBody>
      </p:sp>
      <p:sp>
        <p:nvSpPr>
          <p:cNvPr id="120" name="Shape 120"/>
          <p:cNvSpPr txBox="1"/>
          <p:nvPr/>
        </p:nvSpPr>
        <p:spPr>
          <a:xfrm>
            <a:off y="4260203" x="1225154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182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Little Man Computer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Developed by Dr. Stuart Madnick of MIT in 1965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how computers execute programs</a:t>
            </a:r>
          </a:p>
        </p:txBody>
      </p:sp>
      <p:sp>
        <p:nvSpPr>
          <p:cNvPr id="126" name="Shape 12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Computation</a:t>
            </a:r>
          </a:p>
        </p:txBody>
      </p:sp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1225154"/>
            <a:ext cy="3240721" cx="410884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/>
          <p:nvPr/>
        </p:nvSpPr>
        <p:spPr>
          <a:xfrm>
            <a:off y="2237319" x="1783207"/>
            <a:ext cy="762000" cx="2043953"/>
          </a:xfrm>
          <a:prstGeom prst="wedgeRoundRectCallout">
            <a:avLst>
              <a:gd fmla="val 66559" name="adj1"/>
              <a:gd fmla="val -56151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Memory holding both programs and data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y="4260203" x="1225154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182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Little Man Computer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Developed by Dr. Stuart Madnick of MIT in 1965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how computers execute programs</a:t>
            </a:r>
          </a:p>
        </p:txBody>
      </p:sp>
      <p:sp>
        <p:nvSpPr>
          <p:cNvPr id="135" name="Shape 13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Computation</a:t>
            </a:r>
          </a:p>
        </p:txBody>
      </p:sp>
      <p:pic>
        <p:nvPicPr>
          <p:cNvPr id="136" name="Shape 13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1225154"/>
            <a:ext cy="3240721" cx="410884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/>
          <p:nvPr/>
        </p:nvSpPr>
        <p:spPr>
          <a:xfrm>
            <a:off y="2161119" x="2926207"/>
            <a:ext cy="838199" cx="2043953"/>
          </a:xfrm>
          <a:prstGeom prst="wedgeRoundRectCallout">
            <a:avLst>
              <a:gd fmla="val -33441" name="adj1"/>
              <a:gd fmla="val 11414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Address (mailbox) of the next instruction to be executed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y="4260203" x="1225154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182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Little Man Computer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Developed by Dr. Stuart Madnick of MIT in 1965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how computers execute programs</a:t>
            </a:r>
          </a:p>
        </p:txBody>
      </p:sp>
      <p:sp>
        <p:nvSpPr>
          <p:cNvPr id="144" name="Shape 14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Computation</a:t>
            </a:r>
          </a:p>
        </p:txBody>
      </p:sp>
      <p:pic>
        <p:nvPicPr>
          <p:cNvPr id="145" name="Shape 14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76350" x="1225154"/>
            <a:ext cy="3240721" cx="410884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Shape 146"/>
          <p:cNvSpPr/>
          <p:nvPr/>
        </p:nvSpPr>
        <p:spPr>
          <a:xfrm>
            <a:off y="1437220" x="945007"/>
            <a:ext cy="838199" cx="1981199"/>
          </a:xfrm>
          <a:prstGeom prst="wedgeRoundRectCallout">
            <a:avLst>
              <a:gd fmla="val 76514" name="adj1"/>
              <a:gd fmla="val 96496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Control unit coordinating the other components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y="4260203" x="1225154"/>
            <a:ext cy="261609" cx="1484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182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Little Man Computer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Little Man executes instructions that are stored in memory. Like everything else, these are encoded.</a:t>
            </a:r>
          </a:p>
        </p:txBody>
      </p:sp>
      <p:sp>
        <p:nvSpPr>
          <p:cNvPr id="153" name="Shape 15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Model for Computation</a:t>
            </a:r>
          </a:p>
        </p:txBody>
      </p:sp>
      <p:pic>
        <p:nvPicPr>
          <p:cNvPr id="154" name="Shape 15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343150" x="1519237"/>
            <a:ext cy="616106" cx="267652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/>
          <p:nvPr/>
        </p:nvSpPr>
        <p:spPr>
          <a:xfrm>
            <a:off y="3257550" x="1066800"/>
            <a:ext cy="952499" cx="2895600"/>
          </a:xfrm>
          <a:prstGeom prst="wedgeRoundRectCallout">
            <a:avLst>
              <a:gd fmla="val -5452" name="adj1"/>
              <a:gd fmla="val -8562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Just numbers in each field representing something to do, and what to do it on.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