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6.xml" ContentType="application/vnd.openxmlformats-officedocument.theme+xml"/>
  <Override PartName="/ppt/theme/theme3.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7.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5.xml" ContentType="application/vnd.openxmlformats-officedocument.presentationml.slideMaster+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62" r:id="rId4"/>
    <p:sldMasterId id="2147483663" r:id="rId5"/>
    <p:sldMasterId id="2147483664" r:id="rId6"/>
    <p:sldMasterId id="2147483665" r:id="rId7"/>
    <p:sldMasterId id="2147483666"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1EB3CA7E-F7C5-4F15-AD04-34DFFCAEE775}">
  <a:tblStyle styleName="Table_0" styleId="{1EB3CA7E-F7C5-4F15-AD04-34DFFCAEE775}"/>
  <a:tblStyle styleName="Table_1" styleId="{C0801CBC-4CD2-46F6-B4BB-DB6AE69E32A6}"/>
  <a:tblStyle styleName="Table_2" styleId="{331303F3-0A39-4B8D-9720-181B3CDC1533}"/>
  <a:tblStyle styleName="Table_3" styleId="{AD288ECC-DDEC-452F-91FE-E3ABC0F42847}"/>
  <a:tblStyle styleName="Table_4" styleId="{A460952A-BEDB-4178-9B97-5FF92BBB41A7}"/>
  <a:tblStyle styleName="Table_5" styleId="{EA71F7DE-C484-4DF0-AF25-2E424AC9FCC3}"/>
  <a:tblStyle styleName="Table_6" styleId="{48909C9B-B396-493F-A403-5308F0B0447F}"/>
  <a:tblStyle styleName="Table_7" styleId="{41BAAD38-653F-4D16-B2B0-30A5F21B882A}"/>
  <a:tblStyle styleName="Table_8" styleId="{2593F353-FBCE-4A2F-8FA1-37C5130F85A4}"/>
  <a:tblStyle styleName="Table_9" styleId="{C0986E5E-CD6F-4D6A-9BD2-AEDAC689A759}"/>
  <a:tblStyle styleName="Table_10" styleId="{1FBB2E6C-9DC8-473E-B234-56AE1C02DDE7}"/>
</a:tblStyleLst>
</file>

<file path=ppt/_rels/presentation.xml.rels><?xml version="1.0" encoding="UTF-8" standalone="yes"?><Relationships xmlns="http://schemas.openxmlformats.org/package/2006/relationships"><Relationship Target="slides/slide10.xml" Type="http://schemas.openxmlformats.org/officeDocument/2006/relationships/slide" Id="rId19"/><Relationship Target="slides/slide27.xml" Type="http://schemas.openxmlformats.org/officeDocument/2006/relationships/slide" Id="rId36"/><Relationship Target="slides/slide9.xml" Type="http://schemas.openxmlformats.org/officeDocument/2006/relationships/slide" Id="rId18"/><Relationship Target="slides/slide8.xml" Type="http://schemas.openxmlformats.org/officeDocument/2006/relationships/slide" Id="rId17"/><Relationship Target="slides/slide7.xml" Type="http://schemas.openxmlformats.org/officeDocument/2006/relationships/slide" Id="rId16"/><Relationship Target="slides/slide6.xml" Type="http://schemas.openxmlformats.org/officeDocument/2006/relationships/slide" Id="rId15"/><Relationship Target="slides/slide5.xml" Type="http://schemas.openxmlformats.org/officeDocument/2006/relationships/slide" Id="rId14"/><Relationship Target="slides/slide21.xml" Type="http://schemas.openxmlformats.org/officeDocument/2006/relationships/slide" Id="rId30"/><Relationship Target="slides/slide3.xml" Type="http://schemas.openxmlformats.org/officeDocument/2006/relationships/slide" Id="rId12"/><Relationship Target="slides/slide22.xml" Type="http://schemas.openxmlformats.org/officeDocument/2006/relationships/slide" Id="rId31"/><Relationship Target="slides/slide4.xml" Type="http://schemas.openxmlformats.org/officeDocument/2006/relationships/slide" Id="rId13"/><Relationship Target="slides/slide1.xml" Type="http://schemas.openxmlformats.org/officeDocument/2006/relationships/slide" Id="rId10"/><Relationship Target="slides/slide2.xml" Type="http://schemas.openxmlformats.org/officeDocument/2006/relationships/slide" Id="rId11"/><Relationship Target="slides/slide25.xml" Type="http://schemas.openxmlformats.org/officeDocument/2006/relationships/slide" Id="rId34"/><Relationship Target="slides/slide26.xml" Type="http://schemas.openxmlformats.org/officeDocument/2006/relationships/slide" Id="rId35"/><Relationship Target="slides/slide23.xml" Type="http://schemas.openxmlformats.org/officeDocument/2006/relationships/slide" Id="rId32"/><Relationship Target="slides/slide24.xml" Type="http://schemas.openxmlformats.org/officeDocument/2006/relationships/slide" Id="rId33"/><Relationship Target="slides/slide20.xml" Type="http://schemas.openxmlformats.org/officeDocument/2006/relationships/slide" Id="rId29"/><Relationship Target="slides/slide17.xml" Type="http://schemas.openxmlformats.org/officeDocument/2006/relationships/slide" Id="rId26"/><Relationship Target="slides/slide16.xml" Type="http://schemas.openxmlformats.org/officeDocument/2006/relationships/slide" Id="rId25"/><Relationship Target="slides/slide19.xml" Type="http://schemas.openxmlformats.org/officeDocument/2006/relationships/slide" Id="rId28"/><Relationship Target="slides/slide18.xml" Type="http://schemas.openxmlformats.org/officeDocument/2006/relationships/slide" Id="rId27"/><Relationship Target="presProps.xml" Type="http://schemas.openxmlformats.org/officeDocument/2006/relationships/presProps" Id="rId2"/><Relationship Target="slides/slide12.xml" Type="http://schemas.openxmlformats.org/officeDocument/2006/relationships/slide" Id="rId21"/><Relationship Target="theme/theme2.xml" Type="http://schemas.openxmlformats.org/officeDocument/2006/relationships/theme" Id="rId1"/><Relationship Target="slides/slide13.xml" Type="http://schemas.openxmlformats.org/officeDocument/2006/relationships/slide" Id="rId22"/><Relationship Target="slideMasters/slideMaster1.xml" Type="http://schemas.openxmlformats.org/officeDocument/2006/relationships/slideMaster" Id="rId4"/><Relationship Target="slides/slide14.xml" Type="http://schemas.openxmlformats.org/officeDocument/2006/relationships/slide" Id="rId23"/><Relationship Target="tableStyles.xml" Type="http://schemas.openxmlformats.org/officeDocument/2006/relationships/tableStyles" Id="rId3"/><Relationship Target="slides/slide15.xml" Type="http://schemas.openxmlformats.org/officeDocument/2006/relationships/slide" Id="rId24"/><Relationship Target="slides/slide11.xml" Type="http://schemas.openxmlformats.org/officeDocument/2006/relationships/slide" Id="rId20"/><Relationship Target="notesMasters/notesMaster1.xml" Type="http://schemas.openxmlformats.org/officeDocument/2006/relationships/notesMaster" Id="rId9"/><Relationship Target="slideMasters/slideMaster3.xml" Type="http://schemas.openxmlformats.org/officeDocument/2006/relationships/slideMaster" Id="rId6"/><Relationship Target="slideMasters/slideMaster2.xml" Type="http://schemas.openxmlformats.org/officeDocument/2006/relationships/slideMaster" Id="rId5"/><Relationship Target="slideMasters/slideMaster5.xml" Type="http://schemas.openxmlformats.org/officeDocument/2006/relationships/slideMaster" Id="rId8"/><Relationship Target="slideMasters/slideMaster4.xml" Type="http://schemas.openxmlformats.org/officeDocument/2006/relationships/slideMaster" Id="rId7"/></Relationships>
</file>

<file path=ppt/notesMasters/_rels/notesMaster1.xml.rels><?xml version="1.0" encoding="UTF-8" standalone="yes"?><Relationships xmlns="http://schemas.openxmlformats.org/package/2006/relationships"><Relationship Target="../theme/theme5.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1"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1" x="3884612"/>
            <a:ext cy="457200" cx="2971799"/>
          </a:xfrm>
          <a:prstGeom prst="rect">
            <a:avLst/>
          </a:prstGeom>
          <a:noFill/>
          <a:ln>
            <a:noFill/>
          </a:ln>
        </p:spPr>
        <p:txBody>
          <a:bodyPr bIns="91425" rIns="91425" lIns="91425" tIns="91425" anchor="b"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2" name="Shape 102"/>
        <p:cNvGrpSpPr/>
        <p:nvPr/>
      </p:nvGrpSpPr>
      <p:grpSpPr>
        <a:xfrm>
          <a:off y="0" x="0"/>
          <a:ext cy="0" cx="0"/>
          <a:chOff y="0" x="0"/>
          <a:chExt cy="0" cx="0"/>
        </a:xfrm>
      </p:grpSpPr>
      <p:sp>
        <p:nvSpPr>
          <p:cNvPr id="103" name="Shape 10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04" name="Shape 10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3" name="Shape 183"/>
        <p:cNvGrpSpPr/>
        <p:nvPr/>
      </p:nvGrpSpPr>
      <p:grpSpPr>
        <a:xfrm>
          <a:off y="0" x="0"/>
          <a:ext cy="0" cx="0"/>
          <a:chOff y="0" x="0"/>
          <a:chExt cy="0" cx="0"/>
        </a:xfrm>
      </p:grpSpPr>
      <p:sp>
        <p:nvSpPr>
          <p:cNvPr id="184" name="Shape 18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5" name="Shape 18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5" name="Shape 195"/>
        <p:cNvGrpSpPr/>
        <p:nvPr/>
      </p:nvGrpSpPr>
      <p:grpSpPr>
        <a:xfrm>
          <a:off y="0" x="0"/>
          <a:ext cy="0" cx="0"/>
          <a:chOff y="0" x="0"/>
          <a:chExt cy="0" cx="0"/>
        </a:xfrm>
      </p:grpSpPr>
      <p:sp>
        <p:nvSpPr>
          <p:cNvPr id="196" name="Shape 196"/>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97" name="Shape 19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98" name="Shape 198"/>
          <p:cNvSpPr txBox="1"/>
          <p:nvPr>
            <p:ph idx="1" type="body"/>
          </p:nvPr>
        </p:nvSpPr>
        <p:spPr>
          <a:xfrm>
            <a:off y="4343400" x="914400"/>
            <a:ext cy="4114800" cx="5029199"/>
          </a:xfrm>
          <a:prstGeom prst="rect">
            <a:avLst/>
          </a:prstGeom>
          <a:noFill/>
          <a:ln>
            <a:noFill/>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5" name="Shape 205"/>
        <p:cNvGrpSpPr/>
        <p:nvPr/>
      </p:nvGrpSpPr>
      <p:grpSpPr>
        <a:xfrm>
          <a:off y="0" x="0"/>
          <a:ext cy="0" cx="0"/>
          <a:chOff y="0" x="0"/>
          <a:chExt cy="0" cx="0"/>
        </a:xfrm>
      </p:grpSpPr>
      <p:sp>
        <p:nvSpPr>
          <p:cNvPr id="206" name="Shape 20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07" name="Shape 20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6" name="Shape 216"/>
        <p:cNvGrpSpPr/>
        <p:nvPr/>
      </p:nvGrpSpPr>
      <p:grpSpPr>
        <a:xfrm>
          <a:off y="0" x="0"/>
          <a:ext cy="0" cx="0"/>
          <a:chOff y="0" x="0"/>
          <a:chExt cy="0" cx="0"/>
        </a:xfrm>
      </p:grpSpPr>
      <p:sp>
        <p:nvSpPr>
          <p:cNvPr id="217" name="Shape 217"/>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18" name="Shape 21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219" name="Shape 219"/>
          <p:cNvSpPr txBox="1"/>
          <p:nvPr>
            <p:ph idx="1" type="body"/>
          </p:nvPr>
        </p:nvSpPr>
        <p:spPr>
          <a:xfrm>
            <a:off y="4343400" x="914400"/>
            <a:ext cy="4114800" cx="5029199"/>
          </a:xfrm>
          <a:prstGeom prst="rect">
            <a:avLst/>
          </a:prstGeom>
          <a:noFill/>
          <a:ln>
            <a:noFill/>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5" name="Shape 225"/>
        <p:cNvGrpSpPr/>
        <p:nvPr/>
      </p:nvGrpSpPr>
      <p:grpSpPr>
        <a:xfrm>
          <a:off y="0" x="0"/>
          <a:ext cy="0" cx="0"/>
          <a:chOff y="0" x="0"/>
          <a:chExt cy="0" cx="0"/>
        </a:xfrm>
      </p:grpSpPr>
      <p:sp>
        <p:nvSpPr>
          <p:cNvPr id="226" name="Shape 22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27" name="Shape 22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3" name="Shape 243"/>
        <p:cNvGrpSpPr/>
        <p:nvPr/>
      </p:nvGrpSpPr>
      <p:grpSpPr>
        <a:xfrm>
          <a:off y="0" x="0"/>
          <a:ext cy="0" cx="0"/>
          <a:chOff y="0" x="0"/>
          <a:chExt cy="0" cx="0"/>
        </a:xfrm>
      </p:grpSpPr>
      <p:sp>
        <p:nvSpPr>
          <p:cNvPr id="244" name="Shape 24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45" name="Shape 24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1" name="Shape 251"/>
        <p:cNvGrpSpPr/>
        <p:nvPr/>
      </p:nvGrpSpPr>
      <p:grpSpPr>
        <a:xfrm>
          <a:off y="0" x="0"/>
          <a:ext cy="0" cx="0"/>
          <a:chOff y="0" x="0"/>
          <a:chExt cy="0" cx="0"/>
        </a:xfrm>
      </p:grpSpPr>
      <p:sp>
        <p:nvSpPr>
          <p:cNvPr id="252" name="Shape 25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53" name="Shape 25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9" name="Shape 259"/>
        <p:cNvGrpSpPr/>
        <p:nvPr/>
      </p:nvGrpSpPr>
      <p:grpSpPr>
        <a:xfrm>
          <a:off y="0" x="0"/>
          <a:ext cy="0" cx="0"/>
          <a:chOff y="0" x="0"/>
          <a:chExt cy="0" cx="0"/>
        </a:xfrm>
      </p:grpSpPr>
      <p:sp>
        <p:nvSpPr>
          <p:cNvPr id="260" name="Shape 26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61" name="Shape 26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8" name="Shape 268"/>
        <p:cNvGrpSpPr/>
        <p:nvPr/>
      </p:nvGrpSpPr>
      <p:grpSpPr>
        <a:xfrm>
          <a:off y="0" x="0"/>
          <a:ext cy="0" cx="0"/>
          <a:chOff y="0" x="0"/>
          <a:chExt cy="0" cx="0"/>
        </a:xfrm>
      </p:grpSpPr>
      <p:sp>
        <p:nvSpPr>
          <p:cNvPr id="269" name="Shape 26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70" name="Shape 27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6" name="Shape 276"/>
        <p:cNvGrpSpPr/>
        <p:nvPr/>
      </p:nvGrpSpPr>
      <p:grpSpPr>
        <a:xfrm>
          <a:off y="0" x="0"/>
          <a:ext cy="0" cx="0"/>
          <a:chOff y="0" x="0"/>
          <a:chExt cy="0" cx="0"/>
        </a:xfrm>
      </p:grpSpPr>
      <p:sp>
        <p:nvSpPr>
          <p:cNvPr id="277" name="Shape 27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78" name="Shape 27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0" name="Shape 110"/>
        <p:cNvGrpSpPr/>
        <p:nvPr/>
      </p:nvGrpSpPr>
      <p:grpSpPr>
        <a:xfrm>
          <a:off y="0" x="0"/>
          <a:ext cy="0" cx="0"/>
          <a:chOff y="0" x="0"/>
          <a:chExt cy="0" cx="0"/>
        </a:xfrm>
      </p:grpSpPr>
      <p:sp>
        <p:nvSpPr>
          <p:cNvPr id="111" name="Shape 111"/>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12" name="Shape 11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13" name="Shape 113"/>
          <p:cNvSpPr txBox="1"/>
          <p:nvPr>
            <p:ph idx="1" type="body"/>
          </p:nvPr>
        </p:nvSpPr>
        <p:spPr>
          <a:xfrm>
            <a:off y="4343400" x="914400"/>
            <a:ext cy="4114800" cx="5029199"/>
          </a:xfrm>
          <a:prstGeom prst="rect">
            <a:avLst/>
          </a:prstGeom>
          <a:noFill/>
          <a:ln>
            <a:noFill/>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4" name="Shape 284"/>
        <p:cNvGrpSpPr/>
        <p:nvPr/>
      </p:nvGrpSpPr>
      <p:grpSpPr>
        <a:xfrm>
          <a:off y="0" x="0"/>
          <a:ext cy="0" cx="0"/>
          <a:chOff y="0" x="0"/>
          <a:chExt cy="0" cx="0"/>
        </a:xfrm>
      </p:grpSpPr>
      <p:sp>
        <p:nvSpPr>
          <p:cNvPr id="285" name="Shape 28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86" name="Shape 28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2" name="Shape 292"/>
        <p:cNvGrpSpPr/>
        <p:nvPr/>
      </p:nvGrpSpPr>
      <p:grpSpPr>
        <a:xfrm>
          <a:off y="0" x="0"/>
          <a:ext cy="0" cx="0"/>
          <a:chOff y="0" x="0"/>
          <a:chExt cy="0" cx="0"/>
        </a:xfrm>
      </p:grpSpPr>
      <p:sp>
        <p:nvSpPr>
          <p:cNvPr id="293" name="Shape 29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94" name="Shape 29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2" name="Shape 302"/>
        <p:cNvGrpSpPr/>
        <p:nvPr/>
      </p:nvGrpSpPr>
      <p:grpSpPr>
        <a:xfrm>
          <a:off y="0" x="0"/>
          <a:ext cy="0" cx="0"/>
          <a:chOff y="0" x="0"/>
          <a:chExt cy="0" cx="0"/>
        </a:xfrm>
      </p:grpSpPr>
      <p:sp>
        <p:nvSpPr>
          <p:cNvPr id="303" name="Shape 30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04" name="Shape 30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1" name="Shape 311"/>
        <p:cNvGrpSpPr/>
        <p:nvPr/>
      </p:nvGrpSpPr>
      <p:grpSpPr>
        <a:xfrm>
          <a:off y="0" x="0"/>
          <a:ext cy="0" cx="0"/>
          <a:chOff y="0" x="0"/>
          <a:chExt cy="0" cx="0"/>
        </a:xfrm>
      </p:grpSpPr>
      <p:sp>
        <p:nvSpPr>
          <p:cNvPr id="312" name="Shape 31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3" name="Shape 31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5" name="Shape 325"/>
        <p:cNvGrpSpPr/>
        <p:nvPr/>
      </p:nvGrpSpPr>
      <p:grpSpPr>
        <a:xfrm>
          <a:off y="0" x="0"/>
          <a:ext cy="0" cx="0"/>
          <a:chOff y="0" x="0"/>
          <a:chExt cy="0" cx="0"/>
        </a:xfrm>
      </p:grpSpPr>
      <p:sp>
        <p:nvSpPr>
          <p:cNvPr id="326" name="Shape 326"/>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27" name="Shape 32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328" name="Shape 328"/>
          <p:cNvSpPr txBox="1"/>
          <p:nvPr>
            <p:ph idx="1" type="body"/>
          </p:nvPr>
        </p:nvSpPr>
        <p:spPr>
          <a:xfrm>
            <a:off y="4343400" x="914400"/>
            <a:ext cy="4114800" cx="5029199"/>
          </a:xfrm>
          <a:prstGeom prst="rect">
            <a:avLst/>
          </a:prstGeom>
          <a:noFill/>
          <a:ln>
            <a:noFill/>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9" name="Shape 339"/>
        <p:cNvGrpSpPr/>
        <p:nvPr/>
      </p:nvGrpSpPr>
      <p:grpSpPr>
        <a:xfrm>
          <a:off y="0" x="0"/>
          <a:ext cy="0" cx="0"/>
          <a:chOff y="0" x="0"/>
          <a:chExt cy="0" cx="0"/>
        </a:xfrm>
      </p:grpSpPr>
      <p:sp>
        <p:nvSpPr>
          <p:cNvPr id="340" name="Shape 34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41" name="Shape 34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7" name="Shape 347"/>
        <p:cNvGrpSpPr/>
        <p:nvPr/>
      </p:nvGrpSpPr>
      <p:grpSpPr>
        <a:xfrm>
          <a:off y="0" x="0"/>
          <a:ext cy="0" cx="0"/>
          <a:chOff y="0" x="0"/>
          <a:chExt cy="0" cx="0"/>
        </a:xfrm>
      </p:grpSpPr>
      <p:sp>
        <p:nvSpPr>
          <p:cNvPr id="348" name="Shape 34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49" name="Shape 34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5" name="Shape 355"/>
        <p:cNvGrpSpPr/>
        <p:nvPr/>
      </p:nvGrpSpPr>
      <p:grpSpPr>
        <a:xfrm>
          <a:off y="0" x="0"/>
          <a:ext cy="0" cx="0"/>
          <a:chOff y="0" x="0"/>
          <a:chExt cy="0" cx="0"/>
        </a:xfrm>
      </p:grpSpPr>
      <p:sp>
        <p:nvSpPr>
          <p:cNvPr id="356" name="Shape 35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57" name="Shape 35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0" name="Shape 120"/>
        <p:cNvGrpSpPr/>
        <p:nvPr/>
      </p:nvGrpSpPr>
      <p:grpSpPr>
        <a:xfrm>
          <a:off y="0" x="0"/>
          <a:ext cy="0" cx="0"/>
          <a:chOff y="0" x="0"/>
          <a:chExt cy="0" cx="0"/>
        </a:xfrm>
      </p:grpSpPr>
      <p:sp>
        <p:nvSpPr>
          <p:cNvPr id="121" name="Shape 12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2" name="Shape 12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9" name="Shape 129"/>
        <p:cNvGrpSpPr/>
        <p:nvPr/>
      </p:nvGrpSpPr>
      <p:grpSpPr>
        <a:xfrm>
          <a:off y="0" x="0"/>
          <a:ext cy="0" cx="0"/>
          <a:chOff y="0" x="0"/>
          <a:chExt cy="0" cx="0"/>
        </a:xfrm>
      </p:grpSpPr>
      <p:sp>
        <p:nvSpPr>
          <p:cNvPr id="130" name="Shape 13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1" name="Shape 13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7" name="Shape 137"/>
        <p:cNvGrpSpPr/>
        <p:nvPr/>
      </p:nvGrpSpPr>
      <p:grpSpPr>
        <a:xfrm>
          <a:off y="0" x="0"/>
          <a:ext cy="0" cx="0"/>
          <a:chOff y="0" x="0"/>
          <a:chExt cy="0" cx="0"/>
        </a:xfrm>
      </p:grpSpPr>
      <p:sp>
        <p:nvSpPr>
          <p:cNvPr id="138" name="Shape 13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9" name="Shape 13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5" name="Shape 145"/>
        <p:cNvGrpSpPr/>
        <p:nvPr/>
      </p:nvGrpSpPr>
      <p:grpSpPr>
        <a:xfrm>
          <a:off y="0" x="0"/>
          <a:ext cy="0" cx="0"/>
          <a:chOff y="0" x="0"/>
          <a:chExt cy="0" cx="0"/>
        </a:xfrm>
      </p:grpSpPr>
      <p:sp>
        <p:nvSpPr>
          <p:cNvPr id="146" name="Shape 14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47" name="Shape 14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3" name="Shape 153"/>
        <p:cNvGrpSpPr/>
        <p:nvPr/>
      </p:nvGrpSpPr>
      <p:grpSpPr>
        <a:xfrm>
          <a:off y="0" x="0"/>
          <a:ext cy="0" cx="0"/>
          <a:chOff y="0" x="0"/>
          <a:chExt cy="0" cx="0"/>
        </a:xfrm>
      </p:grpSpPr>
      <p:sp>
        <p:nvSpPr>
          <p:cNvPr id="154" name="Shape 15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55" name="Shape 15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2" name="Shape 162"/>
        <p:cNvGrpSpPr/>
        <p:nvPr/>
      </p:nvGrpSpPr>
      <p:grpSpPr>
        <a:xfrm>
          <a:off y="0" x="0"/>
          <a:ext cy="0" cx="0"/>
          <a:chOff y="0" x="0"/>
          <a:chExt cy="0" cx="0"/>
        </a:xfrm>
      </p:grpSpPr>
      <p:sp>
        <p:nvSpPr>
          <p:cNvPr id="163" name="Shape 16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4" name="Shape 16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3" name="Shape 173"/>
        <p:cNvGrpSpPr/>
        <p:nvPr/>
      </p:nvGrpSpPr>
      <p:grpSpPr>
        <a:xfrm>
          <a:off y="0" x="0"/>
          <a:ext cy="0" cx="0"/>
          <a:chOff y="0" x="0"/>
          <a:chExt cy="0" cx="0"/>
        </a:xfrm>
      </p:grpSpPr>
      <p:sp>
        <p:nvSpPr>
          <p:cNvPr id="174" name="Shape 174"/>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75" name="Shape 17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a:noFill/>
          </a:ln>
        </p:spPr>
      </p:sp>
      <p:sp>
        <p:nvSpPr>
          <p:cNvPr id="176" name="Shape 176"/>
          <p:cNvSpPr txBox="1"/>
          <p:nvPr>
            <p:ph idx="1" type="body"/>
          </p:nvPr>
        </p:nvSpPr>
        <p:spPr>
          <a:xfrm>
            <a:off y="4343400" x="914400"/>
            <a:ext cy="4114800" cx="5029199"/>
          </a:xfrm>
          <a:prstGeom prst="rect">
            <a:avLst/>
          </a:prstGeom>
          <a:noFill/>
          <a:ln>
            <a:noFill/>
          </a:ln>
        </p:spPr>
        <p:txBody>
          <a:bodyPr bIns="45700" rIns="91425" lIns="91425" tIns="45700"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3.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4.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5.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7" name="Shape 17"/>
        <p:cNvGrpSpPr/>
        <p:nvPr/>
      </p:nvGrpSpPr>
      <p:grpSpPr>
        <a:xfrm>
          <a:off y="0" x="0"/>
          <a:ext cy="0" cx="0"/>
          <a:chOff y="0" x="0"/>
          <a:chExt cy="0" cx="0"/>
        </a:xfrm>
      </p:grpSpPr>
      <p:sp>
        <p:nvSpPr>
          <p:cNvPr id="18" name="Shape 18"/>
          <p:cNvSpPr txBox="1"/>
          <p:nvPr>
            <p:ph type="title"/>
          </p:nvPr>
        </p:nvSpPr>
        <p:spPr>
          <a:xfrm rot="5400000">
            <a:off y="2171700" x="4808537"/>
            <a:ext cy="1981199" cx="5775324"/>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19" name="Shape 19"/>
          <p:cNvSpPr txBox="1"/>
          <p:nvPr>
            <p:ph idx="1" type="body"/>
          </p:nvPr>
        </p:nvSpPr>
        <p:spPr>
          <a:xfrm rot="5400000">
            <a:off y="266700" x="769937"/>
            <a:ext cy="5791200" cx="5775324"/>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7" name="Shape 47"/>
        <p:cNvGrpSpPr/>
        <p:nvPr/>
      </p:nvGrpSpPr>
      <p:grpSpPr>
        <a:xfrm>
          <a:off y="0" x="0"/>
          <a:ext cy="0" cx="0"/>
          <a:chOff y="0" x="0"/>
          <a:chExt cy="0" cx="0"/>
        </a:xfrm>
      </p:grpSpPr>
      <p:sp>
        <p:nvSpPr>
          <p:cNvPr id="48" name="Shape 48"/>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9" name="Shape 49"/>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9" name="Shape 59"/>
        <p:cNvGrpSpPr/>
        <p:nvPr/>
      </p:nvGrpSpPr>
      <p:grpSpPr>
        <a:xfrm>
          <a:off y="0" x="0"/>
          <a:ext cy="0" cx="0"/>
          <a:chOff y="0" x="0"/>
          <a:chExt cy="0" cx="0"/>
        </a:xfrm>
      </p:grpSpPr>
      <p:sp>
        <p:nvSpPr>
          <p:cNvPr id="60" name="Shape 60"/>
          <p:cNvSpPr txBox="1"/>
          <p:nvPr>
            <p:ph type="ctrTitle"/>
          </p:nvPr>
        </p:nvSpPr>
        <p:spPr>
          <a:xfrm>
            <a:off y="533400" x="762000"/>
            <a:ext cy="1470024" cx="76961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61" name="Shape 61"/>
          <p:cNvSpPr txBox="1"/>
          <p:nvPr>
            <p:ph idx="1" type="subTitle"/>
          </p:nvPr>
        </p:nvSpPr>
        <p:spPr>
          <a:xfrm>
            <a:off y="2362200" x="838200"/>
            <a:ext cy="3429000" cx="7619999"/>
          </a:xfrm>
          <a:prstGeom prst="rect">
            <a:avLst/>
          </a:prstGeom>
          <a:noFill/>
          <a:ln>
            <a:noFill/>
          </a:ln>
        </p:spPr>
        <p:txBody>
          <a:bodyPr bIns="91425" rIns="91425" lIns="91425" tIns="91425" anchor="t" anchorCtr="0"/>
          <a:lstStyle>
            <a:lvl1pPr algn="ctr" rtl="0" marR="0" indent="0" marL="0">
              <a:spcBef>
                <a:spcPts val="560"/>
              </a:spcBef>
              <a:spcAft>
                <a:spcPts val="0"/>
              </a:spcAft>
              <a:buClr>
                <a:srgbClr val="000080"/>
              </a:buClr>
              <a:buFont typeface="Arial"/>
              <a:buNone/>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71" name="Shape 71"/>
        <p:cNvGrpSpPr/>
        <p:nvPr/>
      </p:nvGrpSpPr>
      <p:grpSpPr>
        <a:xfrm>
          <a:off y="0" x="0"/>
          <a:ext cy="0" cx="0"/>
          <a:chOff y="0" x="0"/>
          <a:chExt cy="0" cx="0"/>
        </a:xfrm>
      </p:grpSpPr>
      <p:sp>
        <p:nvSpPr>
          <p:cNvPr id="72" name="Shape 72"/>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73" name="Shape 73"/>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74" name="Shape 74"/>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84" name="Shape 84"/>
        <p:cNvGrpSpPr/>
        <p:nvPr/>
      </p:nvGrpSpPr>
      <p:grpSpPr>
        <a:xfrm>
          <a:off y="0" x="0"/>
          <a:ext cy="0" cx="0"/>
          <a:chOff y="0" x="0"/>
          <a:chExt cy="0" cx="0"/>
        </a:xfrm>
      </p:grpSpPr>
      <p:sp>
        <p:nvSpPr>
          <p:cNvPr id="85" name="Shape 85"/>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OverObj">
  <p:cSld name="Title and Text over Content">
    <p:spTree>
      <p:nvGrpSpPr>
        <p:cNvPr id="95" name="Shape 95"/>
        <p:cNvGrpSpPr/>
        <p:nvPr/>
      </p:nvGrpSpPr>
      <p:grpSpPr>
        <a:xfrm>
          <a:off y="0" x="0"/>
          <a:ext cy="0" cx="0"/>
          <a:chOff y="0" x="0"/>
          <a:chExt cy="0" cx="0"/>
        </a:xfrm>
      </p:grpSpPr>
      <p:sp>
        <p:nvSpPr>
          <p:cNvPr id="96" name="Shape 9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97" name="Shape 97"/>
          <p:cNvSpPr txBox="1"/>
          <p:nvPr>
            <p:ph idx="1" type="body"/>
          </p:nvPr>
        </p:nvSpPr>
        <p:spPr>
          <a:xfrm>
            <a:off y="1524000" x="914400"/>
            <a:ext cy="2185988"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98" name="Shape 98"/>
          <p:cNvSpPr txBox="1"/>
          <p:nvPr>
            <p:ph idx="2" type="body"/>
          </p:nvPr>
        </p:nvSpPr>
        <p:spPr>
          <a:xfrm>
            <a:off y="3862387" x="914400"/>
            <a:ext cy="2187574"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20" name="Shape 20"/>
        <p:cNvGrpSpPr/>
        <p:nvPr/>
      </p:nvGrpSpPr>
      <p:grpSpPr>
        <a:xfrm>
          <a:off y="0" x="0"/>
          <a:ext cy="0" cx="0"/>
          <a:chOff y="0" x="0"/>
          <a:chExt cy="0" cx="0"/>
        </a:xfrm>
      </p:grpSpPr>
      <p:sp>
        <p:nvSpPr>
          <p:cNvPr id="21" name="Shape 2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22" name="Shape 22"/>
          <p:cNvSpPr txBox="1"/>
          <p:nvPr>
            <p:ph idx="1" type="body"/>
          </p:nvPr>
        </p:nvSpPr>
        <p:spPr>
          <a:xfrm rot="5400000">
            <a:off y="-99219" x="2537618"/>
            <a:ext cy="7772400" cx="4525961"/>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3" name="Shape 23"/>
        <p:cNvGrpSpPr/>
        <p:nvPr/>
      </p:nvGrpSpPr>
      <p:grpSpPr>
        <a:xfrm>
          <a:off y="0" x="0"/>
          <a:ext cy="0" cx="0"/>
          <a:chOff y="0" x="0"/>
          <a:chExt cy="0" cx="0"/>
        </a:xfrm>
      </p:grpSpPr>
      <p:sp>
        <p:nvSpPr>
          <p:cNvPr id="24" name="Shape 24"/>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5" name="Shape 25"/>
          <p:cNvSpPr/>
          <p:nvPr>
            <p:ph idx="2" type="pic"/>
          </p:nvPr>
        </p:nvSpPr>
        <p:spPr>
          <a:xfrm>
            <a:off y="612775" x="1792288"/>
            <a:ext cy="4114800" cx="5486399"/>
          </a:xfrm>
          <a:prstGeom prst="rect">
            <a:avLst/>
          </a:prstGeom>
          <a:noFill/>
          <a:ln>
            <a:noFill/>
          </a:ln>
        </p:spPr>
      </p:sp>
      <p:sp>
        <p:nvSpPr>
          <p:cNvPr id="26" name="Shape 26"/>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7" name="Shape 27"/>
        <p:cNvGrpSpPr/>
        <p:nvPr/>
      </p:nvGrpSpPr>
      <p:grpSpPr>
        <a:xfrm>
          <a:off y="0" x="0"/>
          <a:ext cy="0" cx="0"/>
          <a:chOff y="0" x="0"/>
          <a:chExt cy="0" cx="0"/>
        </a:xfrm>
      </p:grpSpPr>
      <p:sp>
        <p:nvSpPr>
          <p:cNvPr id="28" name="Shape 28"/>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9" name="Shape 29"/>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0" name="Shape 30"/>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1" name="Shape 31"/>
        <p:cNvGrpSpPr/>
        <p:nvPr/>
      </p:nvGrpSpPr>
      <p:grpSpPr>
        <a:xfrm>
          <a:off y="0" x="0"/>
          <a:ext cy="0" cx="0"/>
          <a:chOff y="0" x="0"/>
          <a:chExt cy="0" cx="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2" name="Shape 32"/>
        <p:cNvGrpSpPr/>
        <p:nvPr/>
      </p:nvGrpSpPr>
      <p:grpSpPr>
        <a:xfrm>
          <a:off y="0" x="0"/>
          <a:ext cy="0" cx="0"/>
          <a:chOff y="0" x="0"/>
          <a:chExt cy="0" cx="0"/>
        </a:xfrm>
      </p:grpSpPr>
      <p:sp>
        <p:nvSpPr>
          <p:cNvPr id="33" name="Shape 33"/>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4" name="Shape 34"/>
        <p:cNvGrpSpPr/>
        <p:nvPr/>
      </p:nvGrpSpPr>
      <p:grpSpPr>
        <a:xfrm>
          <a:off y="0" x="0"/>
          <a:ext cy="0" cx="0"/>
          <a:chOff y="0" x="0"/>
          <a:chExt cy="0" cx="0"/>
        </a:xfrm>
      </p:grpSpPr>
      <p:sp>
        <p:nvSpPr>
          <p:cNvPr id="35" name="Shape 35"/>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6" name="Shape 36"/>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7" name="Shape 37"/>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9" name="Shape 39"/>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40" name="Shape 40"/>
        <p:cNvGrpSpPr/>
        <p:nvPr/>
      </p:nvGrpSpPr>
      <p:grpSpPr>
        <a:xfrm>
          <a:off y="0" x="0"/>
          <a:ext cy="0" cx="0"/>
          <a:chOff y="0" x="0"/>
          <a:chExt cy="0" cx="0"/>
        </a:xfrm>
      </p:grpSpPr>
      <p:sp>
        <p:nvSpPr>
          <p:cNvPr id="41" name="Shape 4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2" name="Shape 42"/>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3" name="Shape 43"/>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44" name="Shape 44"/>
        <p:cNvGrpSpPr/>
        <p:nvPr/>
      </p:nvGrpSpPr>
      <p:grpSpPr>
        <a:xfrm>
          <a:off y="0" x="0"/>
          <a:ext cy="0" cx="0"/>
          <a:chOff y="0" x="0"/>
          <a:chExt cy="0" cx="0"/>
        </a:xfrm>
      </p:grpSpPr>
      <p:sp>
        <p:nvSpPr>
          <p:cNvPr id="45" name="Shape 45"/>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6" name="Shape 46"/>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theme/theme6.xml" Type="http://schemas.openxmlformats.org/officeDocument/2006/relationships/theme" Id="rId12"/><Relationship Target="../slideLayouts/slideLayout1.xml" Type="http://schemas.openxmlformats.org/officeDocument/2006/relationships/slideLayout" Id="rId2"/><Relationship Target="../media/image00.png" Type="http://schemas.openxmlformats.org/officeDocument/2006/relationships/image" Id="rId1"/><Relationship Target="../slideLayouts/slideLayout9.xml" Type="http://schemas.openxmlformats.org/officeDocument/2006/relationships/slideLayout" Id="rId10"/><Relationship Target="../slideLayouts/slideLayout3.xml" Type="http://schemas.openxmlformats.org/officeDocument/2006/relationships/slideLayout" Id="rId4"/><Relationship Target="../slideLayouts/slideLayout10.xml" Type="http://schemas.openxmlformats.org/officeDocument/2006/relationships/slideLayout" Id="rId11"/><Relationship Target="../slideLayouts/slideLayout2.xml" Type="http://schemas.openxmlformats.org/officeDocument/2006/relationships/slideLayout" Id="rId3"/><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_rels/slideMaster2.xml.rels><?xml version="1.0" encoding="UTF-8" standalone="yes"?><Relationships xmlns="http://schemas.openxmlformats.org/package/2006/relationships"><Relationship Target="../slideLayouts/slideLayout11.xml" Type="http://schemas.openxmlformats.org/officeDocument/2006/relationships/slideLayout" Id="rId2"/><Relationship Target="../media/image00.png" Type="http://schemas.openxmlformats.org/officeDocument/2006/relationships/image" Id="rId1"/><Relationship Target="../theme/theme3.xml" Type="http://schemas.openxmlformats.org/officeDocument/2006/relationships/theme" Id="rId3"/></Relationships>
</file>

<file path=ppt/slideMasters/_rels/slideMaster3.xml.rels><?xml version="1.0" encoding="UTF-8" standalone="yes"?><Relationships xmlns="http://schemas.openxmlformats.org/package/2006/relationships"><Relationship Target="../slideLayouts/slideLayout12.xml" Type="http://schemas.openxmlformats.org/officeDocument/2006/relationships/slideLayout" Id="rId2"/><Relationship Target="../media/image00.png" Type="http://schemas.openxmlformats.org/officeDocument/2006/relationships/image" Id="rId1"/><Relationship Target="../theme/theme7.xml" Type="http://schemas.openxmlformats.org/officeDocument/2006/relationships/theme" Id="rId3"/></Relationships>
</file>

<file path=ppt/slideMasters/_rels/slideMaster4.xml.rels><?xml version="1.0" encoding="UTF-8" standalone="yes"?><Relationships xmlns="http://schemas.openxmlformats.org/package/2006/relationships"><Relationship Target="../slideLayouts/slideLayout13.xml" Type="http://schemas.openxmlformats.org/officeDocument/2006/relationships/slideLayout" Id="rId2"/><Relationship Target="../media/image00.png" Type="http://schemas.openxmlformats.org/officeDocument/2006/relationships/image" Id="rId1"/><Relationship Target="../theme/theme4.xml" Type="http://schemas.openxmlformats.org/officeDocument/2006/relationships/theme" Id="rId3"/></Relationships>
</file>

<file path=ppt/slideMasters/_rels/slideMaster5.xml.rels><?xml version="1.0" encoding="UTF-8" standalone="yes"?><Relationships xmlns="http://schemas.openxmlformats.org/package/2006/relationships"><Relationship Target="../slideLayouts/slideLayout14.xml" Type="http://schemas.openxmlformats.org/officeDocument/2006/relationships/slideLayout" Id="rId2"/><Relationship Target="../media/image00.png" Type="http://schemas.openxmlformats.org/officeDocument/2006/relationships/image" Id="rId1"/><Relationship Target="../theme/theme1.xml" Type="http://schemas.openxmlformats.org/officeDocument/2006/relationships/theme" Id="rId3"/></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10" name="Shape 1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11" name="Shape 11"/>
          <p:cNvSpPr txBox="1"/>
          <p:nvPr>
            <p:ph idx="10" type="dt"/>
          </p:nvPr>
        </p:nvSpPr>
        <p:spPr>
          <a:xfrm>
            <a:off y="6248400" x="4267200"/>
            <a:ext cy="476249" cx="19811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2" name="Shape 1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3" name="Shape 13"/>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cxnSp>
        <p:nvCxnSpPr>
          <p:cNvPr id="14" name="Shape 14"/>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15" name="Shape 15"/>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16" name="Shape 16"/>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0" name="Shape 50"/>
        <p:cNvGrpSpPr/>
        <p:nvPr/>
      </p:nvGrpSpPr>
      <p:grpSpPr>
        <a:xfrm>
          <a:off y="0" x="0"/>
          <a:ext cy="0" cx="0"/>
          <a:chOff y="0" x="0"/>
          <a:chExt cy="0" cx="0"/>
        </a:xfrm>
      </p:grpSpPr>
      <p:cxnSp>
        <p:nvCxnSpPr>
          <p:cNvPr id="51" name="Shape 51"/>
          <p:cNvCxnSpPr/>
          <p:nvPr/>
        </p:nvCxnSpPr>
        <p:spPr>
          <a:xfrm rot="10800000">
            <a:off y="152400" x="685800"/>
            <a:ext cy="5943599" cx="0"/>
          </a:xfrm>
          <a:prstGeom prst="straightConnector1">
            <a:avLst/>
          </a:prstGeom>
          <a:noFill/>
          <a:ln w="69850" cap="rnd">
            <a:solidFill>
              <a:srgbClr val="FF9F11"/>
            </a:solidFill>
            <a:prstDash val="solid"/>
            <a:miter/>
            <a:headEnd w="med" len="med" type="none"/>
            <a:tailEnd w="med" len="med" type="none"/>
          </a:ln>
        </p:spPr>
      </p:cxnSp>
      <p:cxnSp>
        <p:nvCxnSpPr>
          <p:cNvPr id="52" name="Shape 52"/>
          <p:cNvCxnSpPr/>
          <p:nvPr/>
        </p:nvCxnSpPr>
        <p:spPr>
          <a:xfrm rot="10800000">
            <a:off y="2133600" x="228600"/>
            <a:ext cy="0" cx="8381999"/>
          </a:xfrm>
          <a:prstGeom prst="straightConnector1">
            <a:avLst/>
          </a:prstGeom>
          <a:noFill/>
          <a:ln w="69850" cap="rnd">
            <a:solidFill>
              <a:srgbClr val="000080"/>
            </a:solidFill>
            <a:prstDash val="solid"/>
            <a:miter/>
            <a:headEnd w="med" len="med" type="none"/>
            <a:tailEnd w="med" len="med" type="none"/>
          </a:ln>
        </p:spPr>
      </p:cxnSp>
      <p:pic>
        <p:nvPicPr>
          <p:cNvPr id="53" name="Shape 53"/>
          <p:cNvPicPr preferRelativeResize="0"/>
          <p:nvPr/>
        </p:nvPicPr>
        <p:blipFill rotWithShape="1">
          <a:blip r:embed="rId1">
            <a:alphaModFix/>
          </a:blip>
          <a:srcRect t="0" b="0" r="0" l="0"/>
          <a:stretch/>
        </p:blipFill>
        <p:spPr>
          <a:xfrm>
            <a:off y="990600" x="152400"/>
            <a:ext cy="704850" cx="487361"/>
          </a:xfrm>
          <a:prstGeom prst="rect">
            <a:avLst/>
          </a:prstGeom>
          <a:noFill/>
          <a:ln>
            <a:noFill/>
          </a:ln>
        </p:spPr>
      </p:pic>
      <p:sp>
        <p:nvSpPr>
          <p:cNvPr id="54" name="Shape 54"/>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55" name="Shape 55"/>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56" name="Shape 56"/>
          <p:cNvSpPr txBox="1"/>
          <p:nvPr>
            <p:ph idx="10" type="dt"/>
          </p:nvPr>
        </p:nvSpPr>
        <p:spPr>
          <a:xfrm>
            <a:off y="6245225" x="4572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7" name="Shape 57"/>
          <p:cNvSpPr txBox="1"/>
          <p:nvPr>
            <p:ph idx="11" type="ftr"/>
          </p:nvPr>
        </p:nvSpPr>
        <p:spPr>
          <a:xfrm>
            <a:off y="6245225" x="3124200"/>
            <a:ext cy="476249" cx="2895600"/>
          </a:xfrm>
          <a:prstGeom prst="rect">
            <a:avLst/>
          </a:prstGeom>
          <a:noFill/>
          <a:ln>
            <a:noFill/>
          </a:ln>
        </p:spPr>
        <p:txBody>
          <a:bodyPr bIns="91425" rIns="91425" lIns="91425" tIns="91425" anchor="t"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8" name="Shape 58"/>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Tree>
  </p:cSld>
  <p:clrMap accent2="accent2" accent3="accent3" accent4="accent4" accent5="accent5" accent6="accent6" hlink="hlink" tx2="lt2" tx1="dk1" bg2="dk2" bg1="lt1" folHlink="folHlink" accent1="accent1"/>
  <p:sldLayoutIdLst>
    <p:sldLayoutId id="2147483658" r:id="rId2"/>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2" name="Shape 62"/>
        <p:cNvGrpSpPr/>
        <p:nvPr/>
      </p:nvGrpSpPr>
      <p:grpSpPr>
        <a:xfrm>
          <a:off y="0" x="0"/>
          <a:ext cy="0" cx="0"/>
          <a:chOff y="0" x="0"/>
          <a:chExt cy="0" cx="0"/>
        </a:xfrm>
      </p:grpSpPr>
      <p:cxnSp>
        <p:nvCxnSpPr>
          <p:cNvPr id="63" name="Shape 63"/>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64" name="Shape 64"/>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65" name="Shape 65"/>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66" name="Shape 6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67" name="Shape 67"/>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68" name="Shape 68"/>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9" name="Shape 69"/>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0" name="Shape 70"/>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Tree>
  </p:cSld>
  <p:clrMap accent2="accent2" accent3="accent3" accent4="accent4" accent5="accent5" accent6="accent6" hlink="hlink" tx2="lt2" tx1="dk1" bg2="dk2" bg1="lt1" folHlink="folHlink" accent1="accent1"/>
  <p:sldLayoutIdLst>
    <p:sldLayoutId id="2147483659" r:id="rId2"/>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5" name="Shape 75"/>
        <p:cNvGrpSpPr/>
        <p:nvPr/>
      </p:nvGrpSpPr>
      <p:grpSpPr>
        <a:xfrm>
          <a:off y="0" x="0"/>
          <a:ext cy="0" cx="0"/>
          <a:chOff y="0" x="0"/>
          <a:chExt cy="0" cx="0"/>
        </a:xfrm>
      </p:grpSpPr>
      <p:cxnSp>
        <p:nvCxnSpPr>
          <p:cNvPr id="76" name="Shape 76"/>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77" name="Shape 77"/>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78" name="Shape 78"/>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79" name="Shape 7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80" name="Shape 8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81" name="Shape 81"/>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2" name="Shape 8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3" name="Shape 83"/>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Tree>
  </p:cSld>
  <p:clrMap accent2="accent2" accent3="accent3" accent4="accent4" accent5="accent5" accent6="accent6" hlink="hlink" tx2="lt2" tx1="dk1" bg2="dk2" bg1="lt1" folHlink="folHlink" accent1="accent1"/>
  <p:sldLayoutIdLst>
    <p:sldLayoutId id="2147483660" r:id="rId2"/>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6" name="Shape 86"/>
        <p:cNvGrpSpPr/>
        <p:nvPr/>
      </p:nvGrpSpPr>
      <p:grpSpPr>
        <a:xfrm>
          <a:off y="0" x="0"/>
          <a:ext cy="0" cx="0"/>
          <a:chOff y="0" x="0"/>
          <a:chExt cy="0" cx="0"/>
        </a:xfrm>
      </p:grpSpPr>
      <p:cxnSp>
        <p:nvCxnSpPr>
          <p:cNvPr id="87" name="Shape 87"/>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88" name="Shape 88"/>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89" name="Shape 89"/>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90" name="Shape 90"/>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91" name="Shape 91"/>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92" name="Shape 92"/>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3" name="Shape 93"/>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4" name="Shape 94"/>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Tree>
  </p:cSld>
  <p:clrMap accent2="accent2" accent3="accent3" accent4="accent4" accent5="accent5" accent6="accent6" hlink="hlink" tx2="lt2" tx1="dk1" bg2="dk2" bg1="lt1" folHlink="folHlink" accent1="accent1"/>
  <p:sldLayoutIdLst>
    <p:sldLayoutId id="2147483661" r:id="rId2"/>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10.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10.xml" Type="http://schemas.openxmlformats.org/officeDocument/2006/relationships/slideLayout" Id="rId1"/><Relationship Target="../media/image01.jp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14.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10.xml" Type="http://schemas.openxmlformats.org/officeDocument/2006/relationships/slideLayout" Id="rId1"/><Relationship Target="../media/image01.jp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10.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10.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13.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13.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10.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13.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10.xml" Type="http://schemas.openxmlformats.org/officeDocument/2006/relationships/slideLayout" Id="rId1"/><Relationship Target="../media/image01.jpg" Type="http://schemas.openxmlformats.org/officeDocument/2006/relationships/image" Id="rId3"/></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13.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10.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10.xml" Type="http://schemas.openxmlformats.org/officeDocument/2006/relationships/slideLayout" Id="rId1"/><Relationship Target="../media/image03.jpg" Type="http://schemas.openxmlformats.org/officeDocument/2006/relationships/image" Id="rId3"/></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10.xml" Type="http://schemas.openxmlformats.org/officeDocument/2006/relationships/slideLayout" Id="rId1"/><Relationship Target="../media/image02.png" Type="http://schemas.openxmlformats.org/officeDocument/2006/relationships/image" Id="rId3"/></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8.xml" Type="http://schemas.openxmlformats.org/officeDocument/2006/relationships/slideLayout" Id="rId1"/><Relationship Target="../media/image04.jpg" Type="http://schemas.openxmlformats.org/officeDocument/2006/relationships/image"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8.xml" Type="http://schemas.openxmlformats.org/officeDocument/2006/relationships/slideLayout" Id="rId1"/><Relationship Target="../media/image04.jpg" Type="http://schemas.openxmlformats.org/officeDocument/2006/relationships/image" Id="rId3"/></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10.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10.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1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1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10.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10.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13.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10.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10.xml" Type="http://schemas.openxmlformats.org/officeDocument/2006/relationships/slideLayout" Id="rId1"/><Relationship Target="../media/image01.jp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y="0" x="0"/>
          <a:ext cy="0" cx="0"/>
          <a:chOff y="0" x="0"/>
          <a:chExt cy="0" cx="0"/>
        </a:xfrm>
      </p:grpSpPr>
      <p:sp>
        <p:nvSpPr>
          <p:cNvPr id="100" name="Shape 100"/>
          <p:cNvSpPr txBox="1"/>
          <p:nvPr>
            <p:ph type="ctrTitle"/>
          </p:nvPr>
        </p:nvSpPr>
        <p:spPr>
          <a:xfrm>
            <a:off y="533400" x="762000"/>
            <a:ext cy="1470024" cx="76961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4400" lang="en-US" i="0">
                <a:solidFill>
                  <a:srgbClr val="000080"/>
                </a:solidFill>
                <a:latin typeface="Arial"/>
                <a:ea typeface="Arial"/>
                <a:cs typeface="Arial"/>
                <a:sym typeface="Arial"/>
              </a:rPr>
              <a:t>CHAPTER 6:</a:t>
            </a:r>
            <a:br>
              <a:rPr strike="noStrike" u="none" b="0" cap="none" baseline="0" sz="4400" lang="en-US" i="0">
                <a:solidFill>
                  <a:srgbClr val="000080"/>
                </a:solidFill>
                <a:latin typeface="Arial"/>
                <a:ea typeface="Arial"/>
                <a:cs typeface="Arial"/>
                <a:sym typeface="Arial"/>
              </a:rPr>
            </a:br>
            <a:r>
              <a:rPr strike="noStrike" u="none" b="0" cap="none" baseline="0" sz="4400" lang="en-US" i="0">
                <a:solidFill>
                  <a:srgbClr val="000080"/>
                </a:solidFill>
                <a:latin typeface="Arial"/>
                <a:ea typeface="Arial"/>
                <a:cs typeface="Arial"/>
                <a:sym typeface="Arial"/>
              </a:rPr>
              <a:t>The Little Man Computer</a:t>
            </a:r>
          </a:p>
        </p:txBody>
      </p:sp>
      <p:sp>
        <p:nvSpPr>
          <p:cNvPr id="101" name="Shape 101"/>
          <p:cNvSpPr txBox="1"/>
          <p:nvPr>
            <p:ph idx="1" type="subTitle"/>
          </p:nvPr>
        </p:nvSpPr>
        <p:spPr>
          <a:xfrm>
            <a:off y="2362200" x="838200"/>
            <a:ext cy="3581399" cx="7619999"/>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The Architecture of Computer Hardware, Systems Software &amp; Networking:  </a:t>
            </a:r>
            <a:r>
              <a:rPr strike="noStrike" u="none" b="1" cap="none" baseline="0" sz="2400" lang="en-US" i="0">
                <a:solidFill>
                  <a:srgbClr val="000080"/>
                </a:solidFill>
                <a:latin typeface="Arial"/>
                <a:ea typeface="Arial"/>
                <a:cs typeface="Arial"/>
                <a:sym typeface="Arial"/>
              </a:rPr>
              <a:t>An Information Technology Approach </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4th  Edition, Irv Englander</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John Wiley and Sons ©2010</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authored by Wilson Wong, Bentley University</a:t>
            </a: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for the 3</a:t>
            </a:r>
            <a:r>
              <a:rPr strike="noStrike" u="none" b="0" cap="none" baseline="30000" sz="1800" lang="en-US" i="0">
                <a:solidFill>
                  <a:schemeClr val="dk1"/>
                </a:solidFill>
                <a:latin typeface="Arial"/>
                <a:ea typeface="Arial"/>
                <a:cs typeface="Arial"/>
                <a:sym typeface="Arial"/>
              </a:rPr>
              <a:t>rd</a:t>
            </a:r>
            <a:r>
              <a:rPr strike="noStrike" u="none" b="0" cap="none" baseline="0" sz="1800" lang="en-US" i="0">
                <a:solidFill>
                  <a:schemeClr val="dk1"/>
                </a:solidFill>
                <a:latin typeface="Arial"/>
                <a:ea typeface="Arial"/>
                <a:cs typeface="Arial"/>
                <a:sym typeface="Arial"/>
              </a:rPr>
              <a:t> edition were co-authored with Lynne Senne, Bentley University</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7" name="Shape 177"/>
        <p:cNvGrpSpPr/>
        <p:nvPr/>
      </p:nvGrpSpPr>
      <p:grpSpPr>
        <a:xfrm>
          <a:off y="0" x="0"/>
          <a:ext cy="0" cx="0"/>
          <a:chOff y="0" x="0"/>
          <a:chExt cy="0" cx="0"/>
        </a:xfrm>
      </p:grpSpPr>
      <p:sp>
        <p:nvSpPr>
          <p:cNvPr id="178" name="Shape 17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79" name="Shape 17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80" name="Shape 18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Internal Data Movement</a:t>
            </a:r>
          </a:p>
        </p:txBody>
      </p:sp>
      <p:sp>
        <p:nvSpPr>
          <p:cNvPr id="181" name="Shape 181"/>
          <p:cNvSpPr txBox="1"/>
          <p:nvPr>
            <p:ph idx="1" type="body"/>
          </p:nvPr>
        </p:nvSpPr>
        <p:spPr>
          <a:xfrm>
            <a:off y="1524000" x="914400"/>
            <a:ext cy="714374"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Between mailbox and calculator</a:t>
            </a:r>
          </a:p>
        </p:txBody>
      </p:sp>
      <p:graphicFrame>
        <p:nvGraphicFramePr>
          <p:cNvPr id="182" name="Shape 182"/>
          <p:cNvGraphicFramePr/>
          <p:nvPr/>
        </p:nvGraphicFramePr>
        <p:xfrm>
          <a:off y="2286000" x="1676400"/>
          <a:ext cy="3000000" cx="3000000"/>
        </p:xfrm>
        <a:graphic>
          <a:graphicData uri="http://schemas.openxmlformats.org/drawingml/2006/table">
            <a:tbl>
              <a:tblPr>
                <a:noFill/>
                <a:tableStyleId>{A460952A-BEDB-4178-9B97-5FF92BBB41A7}</a:tableStyleId>
              </a:tblPr>
              <a:tblGrid>
                <a:gridCol w="1600200"/>
                <a:gridCol w="423850"/>
                <a:gridCol w="1828800"/>
                <a:gridCol w="1828800"/>
              </a:tblGrid>
              <a:tr h="51752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B w="12700" cap="flat">
                      <a:solidFill>
                        <a:schemeClr val="lt1"/>
                      </a:solidFill>
                      <a:prstDash val="solid"/>
                      <a:round/>
                      <a:headEnd w="med" len="med" type="none"/>
                      <a:tailEnd w="med" len="med" type="none"/>
                    </a:lnB>
                  </a:tcPr>
                </a:tc>
                <a:tc gridSpan="2">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Content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hMerge="1"/>
              </a:tr>
              <a:tr h="10302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Op Code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Operand</a:t>
                      </a:r>
                    </a:p>
                    <a:p>
                      <a:pPr algn="ctr" rtl="0" lvl="0" marR="0" indent="0" marL="0">
                        <a:lnSpc>
                          <a:spcPct val="100000"/>
                        </a:lnSpc>
                        <a:spcBef>
                          <a:spcPts val="56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(address)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62000">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600" lang="en-US" i="0">
                          <a:solidFill>
                            <a:srgbClr val="FF9F11"/>
                          </a:solidFill>
                          <a:latin typeface="Arial"/>
                          <a:ea typeface="Arial"/>
                          <a:cs typeface="Arial"/>
                          <a:sym typeface="Arial"/>
                        </a:rPr>
                        <a:t>STO </a:t>
                      </a:r>
                      <a:r>
                        <a:rPr strike="noStrike" u="none" b="0" cap="none" baseline="0" sz="1800" lang="en-US" i="0">
                          <a:solidFill>
                            <a:srgbClr val="FF9F11"/>
                          </a:solidFill>
                          <a:latin typeface="Arial"/>
                          <a:ea typeface="Arial"/>
                          <a:cs typeface="Arial"/>
                          <a:sym typeface="Arial"/>
                        </a:rPr>
                        <a:t>(store)</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xx</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57225">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600" lang="en-US" i="0">
                          <a:solidFill>
                            <a:srgbClr val="FF9F11"/>
                          </a:solidFill>
                          <a:latin typeface="Arial"/>
                          <a:ea typeface="Arial"/>
                          <a:cs typeface="Arial"/>
                          <a:sym typeface="Arial"/>
                        </a:rPr>
                        <a:t>LDA </a:t>
                      </a:r>
                      <a:r>
                        <a:rPr strike="noStrike" u="none" b="0" cap="none" baseline="0" sz="1800" lang="en-US" i="0">
                          <a:solidFill>
                            <a:srgbClr val="FF9F11"/>
                          </a:solidFill>
                          <a:latin typeface="Arial"/>
                          <a:ea typeface="Arial"/>
                          <a:cs typeface="Arial"/>
                          <a:sym typeface="Arial"/>
                        </a:rPr>
                        <a:t>(load)</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5</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xx</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6" name="Shape 186"/>
        <p:cNvGrpSpPr/>
        <p:nvPr/>
      </p:nvGrpSpPr>
      <p:grpSpPr>
        <a:xfrm>
          <a:off y="0" x="0"/>
          <a:ext cy="0" cx="0"/>
          <a:chOff y="0" x="0"/>
          <a:chExt cy="0" cx="0"/>
        </a:xfrm>
      </p:grpSpPr>
      <p:sp>
        <p:nvSpPr>
          <p:cNvPr id="187" name="Shape 18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88" name="Shape 18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pic>
        <p:nvPicPr>
          <p:cNvPr id="189" name="Shape 189"/>
          <p:cNvPicPr preferRelativeResize="0"/>
          <p:nvPr/>
        </p:nvPicPr>
        <p:blipFill rotWithShape="1">
          <a:blip r:embed="rId3">
            <a:alphaModFix/>
          </a:blip>
          <a:srcRect t="0" b="0" r="0" l="0"/>
          <a:stretch/>
        </p:blipFill>
        <p:spPr>
          <a:xfrm>
            <a:off y="1447800" x="1600200"/>
            <a:ext cy="4799011" cx="6248399"/>
          </a:xfrm>
          <a:prstGeom prst="rect">
            <a:avLst/>
          </a:prstGeom>
          <a:noFill/>
          <a:ln>
            <a:noFill/>
          </a:ln>
        </p:spPr>
      </p:pic>
      <p:sp>
        <p:nvSpPr>
          <p:cNvPr id="190" name="Shape 19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LMC Internal Data</a:t>
            </a:r>
          </a:p>
        </p:txBody>
      </p:sp>
      <p:sp>
        <p:nvSpPr>
          <p:cNvPr id="191" name="Shape 191"/>
          <p:cNvSpPr txBox="1"/>
          <p:nvPr/>
        </p:nvSpPr>
        <p:spPr>
          <a:xfrm>
            <a:off y="3352800" x="6934200"/>
            <a:ext cy="457200" cx="17526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192" name="Shape 192"/>
          <p:cNvCxnSpPr/>
          <p:nvPr/>
        </p:nvCxnSpPr>
        <p:spPr>
          <a:xfrm>
            <a:off y="3124200" x="4953000"/>
            <a:ext cy="1143000" cx="1295400"/>
          </a:xfrm>
          <a:prstGeom prst="straightConnector1">
            <a:avLst/>
          </a:prstGeom>
          <a:noFill/>
          <a:ln w="28575" cap="rnd">
            <a:solidFill>
              <a:srgbClr val="FF9F11"/>
            </a:solidFill>
            <a:prstDash val="solid"/>
            <a:miter/>
            <a:headEnd w="med" len="med" type="none"/>
            <a:tailEnd w="med" len="med" type="triangle"/>
          </a:ln>
        </p:spPr>
      </p:cxnSp>
      <p:cxnSp>
        <p:nvCxnSpPr>
          <p:cNvPr id="193" name="Shape 193"/>
          <p:cNvCxnSpPr/>
          <p:nvPr/>
        </p:nvCxnSpPr>
        <p:spPr>
          <a:xfrm flipH="1">
            <a:off y="2743200" x="5105400"/>
            <a:ext cy="152399" cx="1066799"/>
          </a:xfrm>
          <a:prstGeom prst="straightConnector1">
            <a:avLst/>
          </a:prstGeom>
          <a:noFill/>
          <a:ln w="28575" cap="rnd">
            <a:solidFill>
              <a:srgbClr val="FF9F11"/>
            </a:solidFill>
            <a:prstDash val="solid"/>
            <a:miter/>
            <a:headEnd w="med" len="med" type="none"/>
            <a:tailEnd w="med" len="med" type="triangle"/>
          </a:ln>
        </p:spPr>
      </p:cxnSp>
      <p:sp>
        <p:nvSpPr>
          <p:cNvPr id="194" name="Shape 194"/>
          <p:cNvSpPr txBox="1"/>
          <p:nvPr/>
        </p:nvSpPr>
        <p:spPr>
          <a:xfrm>
            <a:off y="2819400" x="7315200"/>
            <a:ext cy="1552575" cx="12191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FF9F11"/>
              </a:buClr>
              <a:buSzPct val="25000"/>
              <a:buFont typeface="Tahoma"/>
              <a:buNone/>
            </a:pPr>
            <a:r>
              <a:rPr strike="noStrike" u="none" b="1" cap="none" baseline="0" sz="2400" lang="en-US" i="0">
                <a:solidFill>
                  <a:srgbClr val="FF9F11"/>
                </a:solidFill>
                <a:latin typeface="Tahoma"/>
                <a:ea typeface="Tahoma"/>
                <a:cs typeface="Tahoma"/>
                <a:sym typeface="Tahoma"/>
              </a:rPr>
              <a:t>LDA</a:t>
            </a:r>
          </a:p>
          <a:p>
            <a:pPr algn="l" rtl="0" lvl="0" marR="0" indent="0" marL="0">
              <a:lnSpc>
                <a:spcPct val="100000"/>
              </a:lnSpc>
              <a:spcBef>
                <a:spcPts val="1200"/>
              </a:spcBef>
              <a:spcAft>
                <a:spcPts val="0"/>
              </a:spcAft>
              <a:buClr>
                <a:schemeClr val="dk1"/>
              </a:buClr>
              <a:buFont typeface="Arial"/>
              <a:buNone/>
            </a:pPr>
            <a:r>
              <a:t/>
            </a:r>
            <a:endParaRPr strike="noStrike" u="none" b="1" cap="none" baseline="0" sz="2400" i="0">
              <a:solidFill>
                <a:srgbClr val="FF9F11"/>
              </a:solidFill>
              <a:latin typeface="Tahoma"/>
              <a:ea typeface="Tahoma"/>
              <a:cs typeface="Tahoma"/>
              <a:sym typeface="Tahoma"/>
            </a:endParaRPr>
          </a:p>
          <a:p>
            <a:pPr algn="l" rtl="0" lvl="0" marR="0" indent="0" marL="0">
              <a:lnSpc>
                <a:spcPct val="100000"/>
              </a:lnSpc>
              <a:spcBef>
                <a:spcPts val="1200"/>
              </a:spcBef>
              <a:spcAft>
                <a:spcPts val="0"/>
              </a:spcAft>
              <a:buClr>
                <a:srgbClr val="FF9F11"/>
              </a:buClr>
              <a:buSzPct val="25000"/>
              <a:buFont typeface="Tahoma"/>
              <a:buNone/>
            </a:pPr>
            <a:r>
              <a:rPr strike="noStrike" u="none" b="1" cap="none" baseline="0" sz="2400" lang="en-US" i="0">
                <a:solidFill>
                  <a:srgbClr val="FF9F11"/>
                </a:solidFill>
                <a:latin typeface="Tahoma"/>
                <a:ea typeface="Tahoma"/>
                <a:cs typeface="Tahoma"/>
                <a:sym typeface="Tahoma"/>
              </a:rPr>
              <a:t>STO</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9" name="Shape 199"/>
        <p:cNvGrpSpPr/>
        <p:nvPr/>
      </p:nvGrpSpPr>
      <p:grpSpPr>
        <a:xfrm>
          <a:off y="0" x="0"/>
          <a:ext cy="0" cx="0"/>
          <a:chOff y="0" x="0"/>
          <a:chExt cy="0" cx="0"/>
        </a:xfrm>
      </p:grpSpPr>
      <p:sp>
        <p:nvSpPr>
          <p:cNvPr id="200" name="Shape 20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01" name="Shape 20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02" name="Shape 20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Arithmetic Instructions</a:t>
            </a:r>
          </a:p>
        </p:txBody>
      </p:sp>
      <p:sp>
        <p:nvSpPr>
          <p:cNvPr id="203" name="Shape 203"/>
          <p:cNvSpPr txBox="1"/>
          <p:nvPr>
            <p:ph idx="1" type="body"/>
          </p:nvPr>
        </p:nvSpPr>
        <p:spPr>
          <a:xfrm>
            <a:off y="1524000" x="914400"/>
            <a:ext cy="1524000"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Read mailbox</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Perform operation in the calculator</a:t>
            </a:r>
          </a:p>
        </p:txBody>
      </p:sp>
      <p:graphicFrame>
        <p:nvGraphicFramePr>
          <p:cNvPr id="204" name="Shape 204"/>
          <p:cNvGraphicFramePr/>
          <p:nvPr/>
        </p:nvGraphicFramePr>
        <p:xfrm>
          <a:off y="2971800" x="914400"/>
          <a:ext cy="3000000" cx="3000000"/>
        </p:xfrm>
        <a:graphic>
          <a:graphicData uri="http://schemas.openxmlformats.org/drawingml/2006/table">
            <a:tbl>
              <a:tblPr>
                <a:noFill/>
                <a:tableStyleId>{EA71F7DE-C484-4DF0-AF25-2E424AC9FCC3}</a:tableStyleId>
              </a:tblPr>
              <a:tblGrid>
                <a:gridCol w="2035175"/>
                <a:gridCol w="595300"/>
                <a:gridCol w="2571750"/>
                <a:gridCol w="2570150"/>
              </a:tblGrid>
              <a:tr h="51752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B w="12700" cap="flat">
                      <a:solidFill>
                        <a:schemeClr val="lt1"/>
                      </a:solidFill>
                      <a:prstDash val="solid"/>
                      <a:round/>
                      <a:headEnd w="med" len="med" type="none"/>
                      <a:tailEnd w="med" len="med" type="none"/>
                    </a:lnB>
                  </a:tcPr>
                </a:tc>
                <a:tc gridSpan="2">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Content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hMerge="1"/>
              </a:tr>
              <a:tr h="10302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Op Code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Operand</a:t>
                      </a:r>
                    </a:p>
                    <a:p>
                      <a:pPr algn="ctr" rtl="0" lvl="0" marR="0" indent="0" marL="0">
                        <a:lnSpc>
                          <a:spcPct val="100000"/>
                        </a:lnSpc>
                        <a:spcBef>
                          <a:spcPts val="56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(address)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36575">
                <a:tc>
                  <a:txBody>
                    <a:bodyPr>
                      <a:noAutofit/>
                    </a:bodyPr>
                    <a:lstStyle/>
                    <a:p>
                      <a:pPr algn="r" rtl="0" lvl="0" marR="0" indent="0" marL="0">
                        <a:lnSpc>
                          <a:spcPct val="100000"/>
                        </a:lnSpc>
                        <a:spcBef>
                          <a:spcPts val="0"/>
                        </a:spcBef>
                        <a:spcAft>
                          <a:spcPts val="0"/>
                        </a:spcAft>
                        <a:buClr>
                          <a:srgbClr val="000080"/>
                        </a:buClr>
                        <a:buSzPct val="25000"/>
                        <a:buFont typeface="Arial"/>
                        <a:buNone/>
                      </a:pPr>
                      <a:r>
                        <a:rPr strike="noStrike" u="none" b="0" cap="none" baseline="0" sz="2600" lang="en-US" i="0">
                          <a:solidFill>
                            <a:srgbClr val="000080"/>
                          </a:solidFill>
                          <a:latin typeface="Arial"/>
                          <a:ea typeface="Arial"/>
                          <a:cs typeface="Arial"/>
                          <a:sym typeface="Arial"/>
                        </a:rPr>
                        <a:t>ADD</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xx</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34975">
                <a:tc>
                  <a:txBody>
                    <a:bodyPr>
                      <a:noAutofit/>
                    </a:bodyPr>
                    <a:lstStyle/>
                    <a:p>
                      <a:pPr algn="r" rtl="0" lvl="0" marR="0" indent="0" marL="0">
                        <a:lnSpc>
                          <a:spcPct val="100000"/>
                        </a:lnSpc>
                        <a:spcBef>
                          <a:spcPts val="0"/>
                        </a:spcBef>
                        <a:spcAft>
                          <a:spcPts val="0"/>
                        </a:spcAft>
                        <a:buClr>
                          <a:srgbClr val="000080"/>
                        </a:buClr>
                        <a:buSzPct val="25000"/>
                        <a:buFont typeface="Arial"/>
                        <a:buNone/>
                      </a:pPr>
                      <a:r>
                        <a:rPr strike="noStrike" u="none" b="0" cap="none" baseline="0" sz="2600" lang="en-US" i="0">
                          <a:solidFill>
                            <a:srgbClr val="000080"/>
                          </a:solidFill>
                          <a:latin typeface="Arial"/>
                          <a:ea typeface="Arial"/>
                          <a:cs typeface="Arial"/>
                          <a:sym typeface="Arial"/>
                        </a:rPr>
                        <a:t>SUB</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xx</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8" name="Shape 208"/>
        <p:cNvGrpSpPr/>
        <p:nvPr/>
      </p:nvGrpSpPr>
      <p:grpSpPr>
        <a:xfrm>
          <a:off y="0" x="0"/>
          <a:ext cy="0" cx="0"/>
          <a:chOff y="0" x="0"/>
          <a:chExt cy="0" cx="0"/>
        </a:xfrm>
      </p:grpSpPr>
      <p:sp>
        <p:nvSpPr>
          <p:cNvPr id="209" name="Shape 209"/>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10" name="Shape 210"/>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pic>
        <p:nvPicPr>
          <p:cNvPr id="211" name="Shape 211"/>
          <p:cNvPicPr preferRelativeResize="0"/>
          <p:nvPr/>
        </p:nvPicPr>
        <p:blipFill rotWithShape="1">
          <a:blip r:embed="rId3">
            <a:alphaModFix/>
          </a:blip>
          <a:srcRect t="0" b="0" r="0" l="0"/>
          <a:stretch/>
        </p:blipFill>
        <p:spPr>
          <a:xfrm>
            <a:off y="1524000" x="1524000"/>
            <a:ext cy="4681536" cx="6096000"/>
          </a:xfrm>
          <a:prstGeom prst="rect">
            <a:avLst/>
          </a:prstGeom>
          <a:noFill/>
          <a:ln>
            <a:noFill/>
          </a:ln>
        </p:spPr>
      </p:pic>
      <p:sp>
        <p:nvSpPr>
          <p:cNvPr id="212" name="Shape 21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LMC Arithmetic Instructions</a:t>
            </a:r>
          </a:p>
        </p:txBody>
      </p:sp>
      <p:sp>
        <p:nvSpPr>
          <p:cNvPr id="213" name="Shape 213"/>
          <p:cNvSpPr txBox="1"/>
          <p:nvPr/>
        </p:nvSpPr>
        <p:spPr>
          <a:xfrm>
            <a:off y="3352800" x="6934200"/>
            <a:ext cy="457200" cx="17526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214" name="Shape 214"/>
          <p:cNvCxnSpPr/>
          <p:nvPr/>
        </p:nvCxnSpPr>
        <p:spPr>
          <a:xfrm flipH="1">
            <a:off y="2590800" x="4876800"/>
            <a:ext cy="152399" cx="1066799"/>
          </a:xfrm>
          <a:prstGeom prst="straightConnector1">
            <a:avLst/>
          </a:prstGeom>
          <a:noFill/>
          <a:ln w="28575" cap="rnd">
            <a:solidFill>
              <a:srgbClr val="000080"/>
            </a:solidFill>
            <a:prstDash val="solid"/>
            <a:miter/>
            <a:headEnd w="med" len="med" type="none"/>
            <a:tailEnd w="med" len="med" type="triangle"/>
          </a:ln>
        </p:spPr>
      </p:cxnSp>
      <p:sp>
        <p:nvSpPr>
          <p:cNvPr id="215" name="Shape 215"/>
          <p:cNvSpPr txBox="1"/>
          <p:nvPr/>
        </p:nvSpPr>
        <p:spPr>
          <a:xfrm>
            <a:off y="2286000" x="6934200"/>
            <a:ext cy="1004887" cx="1066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Tahoma"/>
              <a:buNone/>
            </a:pPr>
            <a:r>
              <a:rPr strike="noStrike" u="none" b="1" cap="none" baseline="0" sz="2400" lang="en-US" i="0">
                <a:solidFill>
                  <a:srgbClr val="000080"/>
                </a:solidFill>
                <a:latin typeface="Tahoma"/>
                <a:ea typeface="Tahoma"/>
                <a:cs typeface="Tahoma"/>
                <a:sym typeface="Tahoma"/>
              </a:rPr>
              <a:t>ADD</a:t>
            </a:r>
          </a:p>
          <a:p>
            <a:pPr algn="l" rtl="0" lvl="0" marR="0" indent="0" marL="0">
              <a:lnSpc>
                <a:spcPct val="100000"/>
              </a:lnSpc>
              <a:spcBef>
                <a:spcPts val="1200"/>
              </a:spcBef>
              <a:spcAft>
                <a:spcPts val="0"/>
              </a:spcAft>
              <a:buClr>
                <a:srgbClr val="000080"/>
              </a:buClr>
              <a:buSzPct val="25000"/>
              <a:buFont typeface="Tahoma"/>
              <a:buNone/>
            </a:pPr>
            <a:r>
              <a:rPr strike="noStrike" u="none" b="1" cap="none" baseline="0" sz="2400" lang="en-US" i="0">
                <a:solidFill>
                  <a:srgbClr val="000080"/>
                </a:solidFill>
                <a:latin typeface="Tahoma"/>
                <a:ea typeface="Tahoma"/>
                <a:cs typeface="Tahoma"/>
                <a:sym typeface="Tahoma"/>
              </a:rPr>
              <a:t>SUB</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y="0" x="0"/>
          <a:ext cy="0" cx="0"/>
          <a:chOff y="0" x="0"/>
          <a:chExt cy="0" cx="0"/>
        </a:xfrm>
      </p:grpSpPr>
      <p:sp>
        <p:nvSpPr>
          <p:cNvPr id="221" name="Shape 221"/>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22" name="Shape 22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23" name="Shape 22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Data storage location</a:t>
            </a:r>
          </a:p>
        </p:txBody>
      </p:sp>
      <p:sp>
        <p:nvSpPr>
          <p:cNvPr id="224" name="Shape 224"/>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Physically identical to instruction mailbox</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Not located in instruction sequence</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Identified by </a:t>
            </a:r>
            <a:r>
              <a:rPr strike="noStrike" u="none" b="0" cap="none" baseline="0" sz="3200" lang="en-US" i="1">
                <a:solidFill>
                  <a:srgbClr val="000099"/>
                </a:solidFill>
                <a:latin typeface="Arial"/>
                <a:ea typeface="Arial"/>
                <a:cs typeface="Arial"/>
                <a:sym typeface="Arial"/>
              </a:rPr>
              <a:t>DAT</a:t>
            </a:r>
            <a:r>
              <a:rPr strike="noStrike" u="none" b="0" cap="none" baseline="0" sz="3200" lang="en-US" i="0">
                <a:solidFill>
                  <a:schemeClr val="dk1"/>
                </a:solidFill>
                <a:latin typeface="Arial"/>
                <a:ea typeface="Arial"/>
                <a:cs typeface="Arial"/>
                <a:sym typeface="Arial"/>
              </a:rPr>
              <a:t> mnemonic</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y="0" x="0"/>
          <a:ext cy="0" cx="0"/>
          <a:chOff y="0" x="0"/>
          <a:chExt cy="0" cx="0"/>
        </a:xfrm>
      </p:grpSpPr>
      <p:sp>
        <p:nvSpPr>
          <p:cNvPr id="229" name="Shape 229"/>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30" name="Shape 230"/>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31" name="Shape 231"/>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9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Simple Program:  Add 2 Numbers</a:t>
            </a:r>
          </a:p>
        </p:txBody>
      </p:sp>
      <p:sp>
        <p:nvSpPr>
          <p:cNvPr id="232" name="Shape 232"/>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Assume data is stored</a:t>
            </a:r>
            <a:br>
              <a:rPr strike="noStrike" u="none" b="0" cap="none" baseline="0" sz="3200" lang="en-US" i="0">
                <a:solidFill>
                  <a:schemeClr val="dk1"/>
                </a:solidFill>
                <a:latin typeface="Arial"/>
                <a:ea typeface="Arial"/>
                <a:cs typeface="Arial"/>
                <a:sym typeface="Arial"/>
              </a:rPr>
            </a:br>
            <a:r>
              <a:rPr strike="noStrike" u="none" b="0" cap="none" baseline="0" sz="3200" lang="en-US" i="0">
                <a:solidFill>
                  <a:schemeClr val="dk1"/>
                </a:solidFill>
                <a:latin typeface="Arial"/>
                <a:ea typeface="Arial"/>
                <a:cs typeface="Arial"/>
                <a:sym typeface="Arial"/>
              </a:rPr>
              <a:t>in mailboxes with</a:t>
            </a:r>
            <a:br>
              <a:rPr strike="noStrike" u="none" b="0" cap="none" baseline="0" sz="3200" lang="en-US" i="0">
                <a:solidFill>
                  <a:schemeClr val="dk1"/>
                </a:solidFill>
                <a:latin typeface="Arial"/>
                <a:ea typeface="Arial"/>
                <a:cs typeface="Arial"/>
                <a:sym typeface="Arial"/>
              </a:rPr>
            </a:br>
            <a:r>
              <a:rPr strike="noStrike" u="none" b="0" cap="none" baseline="0" sz="3200" lang="en-US" i="0">
                <a:solidFill>
                  <a:schemeClr val="dk1"/>
                </a:solidFill>
                <a:latin typeface="Arial"/>
                <a:ea typeface="Arial"/>
                <a:cs typeface="Arial"/>
                <a:sym typeface="Arial"/>
              </a:rPr>
              <a:t>addresses &gt;90</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Write instructions</a:t>
            </a:r>
          </a:p>
        </p:txBody>
      </p:sp>
      <p:grpSp>
        <p:nvGrpSpPr>
          <p:cNvPr id="233" name="Shape 233"/>
          <p:cNvGrpSpPr/>
          <p:nvPr/>
        </p:nvGrpSpPr>
        <p:grpSpPr>
          <a:xfrm>
            <a:off y="1523999" x="6629400"/>
            <a:ext cy="4800599" cx="1295400"/>
            <a:chOff y="1295400" x="6629400"/>
            <a:chExt cy="5029200" cx="1295400"/>
          </a:xfrm>
        </p:grpSpPr>
        <p:sp>
          <p:nvSpPr>
            <p:cNvPr id="234" name="Shape 234"/>
            <p:cNvSpPr txBox="1"/>
            <p:nvPr/>
          </p:nvSpPr>
          <p:spPr>
            <a:xfrm>
              <a:off y="1295400" x="6629400"/>
              <a:ext cy="762000" cx="1295400"/>
            </a:xfrm>
            <a:prstGeom prst="rect">
              <a:avLst/>
            </a:prstGeom>
            <a:solidFill>
              <a:schemeClr val="lt1"/>
            </a:solidFill>
            <a:ln w="25400" cap="rnd">
              <a:solidFill>
                <a:srgbClr val="000080"/>
              </a:solidFill>
              <a:prstDash val="solid"/>
              <a:miter/>
              <a:headEnd w="med" len="med" type="none"/>
              <a:tailEnd w="med" len="med" type="none"/>
            </a:ln>
          </p:spPr>
          <p:txBody>
            <a:bodyPr bIns="46025" rIns="92075" lIns="92075" tIns="46025" anchor="ctr" anchorCtr="0">
              <a:noAutofit/>
            </a:bodyPr>
            <a:lstStyle/>
            <a:p>
              <a:pPr algn="ctr" rtl="0" lvl="0" marR="0" indent="0" marL="0">
                <a:lnSpc>
                  <a:spcPct val="100000"/>
                </a:lnSpc>
                <a:spcBef>
                  <a:spcPts val="0"/>
                </a:spcBef>
                <a:spcAft>
                  <a:spcPts val="0"/>
                </a:spcAft>
                <a:buClr>
                  <a:srgbClr val="000080"/>
                </a:buClr>
                <a:buSzPct val="25000"/>
                <a:buFont typeface="Quattrocento"/>
                <a:buNone/>
              </a:pPr>
              <a:r>
                <a:rPr strike="noStrike" u="none" b="1" cap="none" baseline="0" sz="1800" lang="en-US" i="0">
                  <a:solidFill>
                    <a:srgbClr val="000080"/>
                  </a:solidFill>
                  <a:latin typeface="Quattrocento"/>
                  <a:ea typeface="Quattrocento"/>
                  <a:cs typeface="Quattrocento"/>
                  <a:sym typeface="Quattrocento"/>
                </a:rPr>
                <a:t>Input a #</a:t>
              </a:r>
            </a:p>
          </p:txBody>
        </p:sp>
        <p:sp>
          <p:nvSpPr>
            <p:cNvPr id="235" name="Shape 235"/>
            <p:cNvSpPr txBox="1"/>
            <p:nvPr/>
          </p:nvSpPr>
          <p:spPr>
            <a:xfrm>
              <a:off y="2438400" x="6629400"/>
              <a:ext cy="762000" cx="1295400"/>
            </a:xfrm>
            <a:prstGeom prst="rect">
              <a:avLst/>
            </a:prstGeom>
            <a:solidFill>
              <a:schemeClr val="lt1"/>
            </a:solidFill>
            <a:ln w="25400" cap="rnd">
              <a:solidFill>
                <a:srgbClr val="000080"/>
              </a:solidFill>
              <a:prstDash val="solid"/>
              <a:miter/>
              <a:headEnd w="med" len="med" type="none"/>
              <a:tailEnd w="med" len="med" type="none"/>
            </a:ln>
          </p:spPr>
          <p:txBody>
            <a:bodyPr bIns="46025" rIns="92075" lIns="92075" tIns="46025" anchor="ctr" anchorCtr="0">
              <a:noAutofit/>
            </a:bodyPr>
            <a:lstStyle/>
            <a:p>
              <a:pPr algn="ctr" rtl="0" lvl="0" marR="0" indent="0" marL="0">
                <a:lnSpc>
                  <a:spcPct val="100000"/>
                </a:lnSpc>
                <a:spcBef>
                  <a:spcPts val="0"/>
                </a:spcBef>
                <a:spcAft>
                  <a:spcPts val="0"/>
                </a:spcAft>
                <a:buClr>
                  <a:srgbClr val="000080"/>
                </a:buClr>
                <a:buSzPct val="25000"/>
                <a:buFont typeface="Quattrocento"/>
                <a:buNone/>
              </a:pPr>
              <a:r>
                <a:rPr strike="noStrike" u="none" b="1" cap="none" baseline="0" sz="1800" lang="en-US" i="0">
                  <a:solidFill>
                    <a:srgbClr val="000080"/>
                  </a:solidFill>
                  <a:latin typeface="Quattrocento"/>
                  <a:ea typeface="Quattrocento"/>
                  <a:cs typeface="Quattrocento"/>
                  <a:sym typeface="Quattrocento"/>
                </a:rPr>
                <a:t>Store the #</a:t>
              </a:r>
            </a:p>
          </p:txBody>
        </p:sp>
        <p:sp>
          <p:nvSpPr>
            <p:cNvPr id="236" name="Shape 236"/>
            <p:cNvSpPr txBox="1"/>
            <p:nvPr/>
          </p:nvSpPr>
          <p:spPr>
            <a:xfrm>
              <a:off y="3581400" x="6629400"/>
              <a:ext cy="762000" cx="1295400"/>
            </a:xfrm>
            <a:prstGeom prst="rect">
              <a:avLst/>
            </a:prstGeom>
            <a:solidFill>
              <a:schemeClr val="lt1"/>
            </a:solidFill>
            <a:ln w="25400" cap="rnd">
              <a:solidFill>
                <a:srgbClr val="000080"/>
              </a:solidFill>
              <a:prstDash val="solid"/>
              <a:miter/>
              <a:headEnd w="med" len="med" type="none"/>
              <a:tailEnd w="med" len="med" type="none"/>
            </a:ln>
          </p:spPr>
          <p:txBody>
            <a:bodyPr bIns="46025" rIns="92075" lIns="92075" tIns="46025" anchor="ctr" anchorCtr="0">
              <a:noAutofit/>
            </a:bodyPr>
            <a:lstStyle/>
            <a:p>
              <a:pPr algn="ctr" rtl="0" lvl="0" marR="0" indent="0" marL="0">
                <a:lnSpc>
                  <a:spcPct val="100000"/>
                </a:lnSpc>
                <a:spcBef>
                  <a:spcPts val="0"/>
                </a:spcBef>
                <a:spcAft>
                  <a:spcPts val="0"/>
                </a:spcAft>
                <a:buClr>
                  <a:srgbClr val="000080"/>
                </a:buClr>
                <a:buSzPct val="25000"/>
                <a:buFont typeface="Quattrocento"/>
                <a:buNone/>
              </a:pPr>
              <a:r>
                <a:rPr strike="noStrike" u="none" b="1" cap="none" baseline="0" sz="1800" lang="en-US" i="0">
                  <a:solidFill>
                    <a:srgbClr val="000080"/>
                  </a:solidFill>
                  <a:latin typeface="Quattrocento"/>
                  <a:ea typeface="Quattrocento"/>
                  <a:cs typeface="Quattrocento"/>
                  <a:sym typeface="Quattrocento"/>
                </a:rPr>
                <a:t>Input a #</a:t>
              </a:r>
            </a:p>
          </p:txBody>
        </p:sp>
        <p:sp>
          <p:nvSpPr>
            <p:cNvPr id="237" name="Shape 237"/>
            <p:cNvSpPr txBox="1"/>
            <p:nvPr/>
          </p:nvSpPr>
          <p:spPr>
            <a:xfrm>
              <a:off y="4572000" x="6629400"/>
              <a:ext cy="762000" cx="1295400"/>
            </a:xfrm>
            <a:prstGeom prst="rect">
              <a:avLst/>
            </a:prstGeom>
            <a:solidFill>
              <a:schemeClr val="lt1"/>
            </a:solidFill>
            <a:ln w="25400" cap="rnd">
              <a:solidFill>
                <a:srgbClr val="000080"/>
              </a:solidFill>
              <a:prstDash val="solid"/>
              <a:miter/>
              <a:headEnd w="med" len="med" type="none"/>
              <a:tailEnd w="med" len="med" type="none"/>
            </a:ln>
          </p:spPr>
          <p:txBody>
            <a:bodyPr bIns="46025" rIns="92075" lIns="92075" tIns="46025" anchor="ctr" anchorCtr="0">
              <a:noAutofit/>
            </a:bodyPr>
            <a:lstStyle/>
            <a:p>
              <a:pPr algn="ctr" rtl="0" lvl="0" marR="0" indent="0" marL="0">
                <a:lnSpc>
                  <a:spcPct val="100000"/>
                </a:lnSpc>
                <a:spcBef>
                  <a:spcPts val="0"/>
                </a:spcBef>
                <a:spcAft>
                  <a:spcPts val="0"/>
                </a:spcAft>
                <a:buClr>
                  <a:srgbClr val="000080"/>
                </a:buClr>
                <a:buSzPct val="25000"/>
                <a:buFont typeface="Quattrocento"/>
                <a:buNone/>
              </a:pPr>
              <a:r>
                <a:rPr strike="noStrike" u="none" b="1" cap="none" baseline="0" sz="1800" lang="en-US" i="0">
                  <a:solidFill>
                    <a:srgbClr val="000080"/>
                  </a:solidFill>
                  <a:latin typeface="Quattrocento"/>
                  <a:ea typeface="Quattrocento"/>
                  <a:cs typeface="Quattrocento"/>
                  <a:sym typeface="Quattrocento"/>
                </a:rPr>
                <a:t>Add </a:t>
              </a:r>
            </a:p>
          </p:txBody>
        </p:sp>
        <p:sp>
          <p:nvSpPr>
            <p:cNvPr id="238" name="Shape 238"/>
            <p:cNvSpPr txBox="1"/>
            <p:nvPr/>
          </p:nvSpPr>
          <p:spPr>
            <a:xfrm>
              <a:off y="5562600" x="6629400"/>
              <a:ext cy="762000" cx="1295400"/>
            </a:xfrm>
            <a:prstGeom prst="rect">
              <a:avLst/>
            </a:prstGeom>
            <a:solidFill>
              <a:schemeClr val="lt1"/>
            </a:solidFill>
            <a:ln w="25400" cap="rnd">
              <a:solidFill>
                <a:srgbClr val="000080"/>
              </a:solidFill>
              <a:prstDash val="solid"/>
              <a:miter/>
              <a:headEnd w="med" len="med" type="none"/>
              <a:tailEnd w="med" len="med" type="none"/>
            </a:ln>
          </p:spPr>
          <p:txBody>
            <a:bodyPr bIns="46025" rIns="92075" lIns="92075" tIns="46025" anchor="ctr" anchorCtr="0">
              <a:noAutofit/>
            </a:bodyPr>
            <a:lstStyle/>
            <a:p>
              <a:pPr algn="ctr" rtl="0" lvl="0" marR="0" indent="0" marL="0">
                <a:lnSpc>
                  <a:spcPct val="100000"/>
                </a:lnSpc>
                <a:spcBef>
                  <a:spcPts val="0"/>
                </a:spcBef>
                <a:spcAft>
                  <a:spcPts val="0"/>
                </a:spcAft>
                <a:buClr>
                  <a:srgbClr val="000080"/>
                </a:buClr>
                <a:buSzPct val="25000"/>
                <a:buFont typeface="Quattrocento"/>
                <a:buNone/>
              </a:pPr>
              <a:r>
                <a:rPr strike="noStrike" u="none" b="1" cap="none" baseline="0" sz="1800" lang="en-US" i="0">
                  <a:solidFill>
                    <a:srgbClr val="000080"/>
                  </a:solidFill>
                  <a:latin typeface="Quattrocento"/>
                  <a:ea typeface="Quattrocento"/>
                  <a:cs typeface="Quattrocento"/>
                  <a:sym typeface="Quattrocento"/>
                </a:rPr>
                <a:t>Output the</a:t>
              </a:r>
            </a:p>
            <a:p>
              <a:pPr algn="ctr" rtl="0" lvl="0" marR="0" indent="0" marL="0">
                <a:lnSpc>
                  <a:spcPct val="100000"/>
                </a:lnSpc>
                <a:spcBef>
                  <a:spcPts val="0"/>
                </a:spcBef>
                <a:spcAft>
                  <a:spcPts val="0"/>
                </a:spcAft>
                <a:buClr>
                  <a:srgbClr val="000080"/>
                </a:buClr>
                <a:buSzPct val="25000"/>
                <a:buFont typeface="Quattrocento"/>
                <a:buNone/>
              </a:pPr>
              <a:r>
                <a:rPr strike="noStrike" u="none" b="1" cap="none" baseline="0" sz="1800" lang="en-US" i="0">
                  <a:solidFill>
                    <a:srgbClr val="000080"/>
                  </a:solidFill>
                  <a:latin typeface="Quattrocento"/>
                  <a:ea typeface="Quattrocento"/>
                  <a:cs typeface="Quattrocento"/>
                  <a:sym typeface="Quattrocento"/>
                </a:rPr>
                <a:t>number </a:t>
              </a:r>
            </a:p>
          </p:txBody>
        </p:sp>
        <p:cxnSp>
          <p:nvCxnSpPr>
            <p:cNvPr id="239" name="Shape 239"/>
            <p:cNvCxnSpPr/>
            <p:nvPr/>
          </p:nvCxnSpPr>
          <p:spPr>
            <a:xfrm>
              <a:off y="2057400" x="7239000"/>
              <a:ext cy="381000" cx="0"/>
            </a:xfrm>
            <a:prstGeom prst="straightConnector1">
              <a:avLst/>
            </a:prstGeom>
            <a:noFill/>
            <a:ln w="25400" cap="rnd">
              <a:solidFill>
                <a:srgbClr val="000080"/>
              </a:solidFill>
              <a:prstDash val="solid"/>
              <a:miter/>
              <a:headEnd w="med" len="med" type="none"/>
              <a:tailEnd w="med" len="med" type="stealth"/>
            </a:ln>
          </p:spPr>
        </p:cxnSp>
        <p:cxnSp>
          <p:nvCxnSpPr>
            <p:cNvPr id="240" name="Shape 240"/>
            <p:cNvCxnSpPr/>
            <p:nvPr/>
          </p:nvCxnSpPr>
          <p:spPr>
            <a:xfrm>
              <a:off y="3200400" x="7239000"/>
              <a:ext cy="381000" cx="0"/>
            </a:xfrm>
            <a:prstGeom prst="straightConnector1">
              <a:avLst/>
            </a:prstGeom>
            <a:noFill/>
            <a:ln w="25400" cap="rnd">
              <a:solidFill>
                <a:srgbClr val="000080"/>
              </a:solidFill>
              <a:prstDash val="solid"/>
              <a:miter/>
              <a:headEnd w="med" len="med" type="none"/>
              <a:tailEnd w="med" len="med" type="stealth"/>
            </a:ln>
          </p:spPr>
        </p:cxnSp>
        <p:cxnSp>
          <p:nvCxnSpPr>
            <p:cNvPr id="241" name="Shape 241"/>
            <p:cNvCxnSpPr/>
            <p:nvPr/>
          </p:nvCxnSpPr>
          <p:spPr>
            <a:xfrm>
              <a:off y="4343400" x="7239000"/>
              <a:ext cy="152399" cx="0"/>
            </a:xfrm>
            <a:prstGeom prst="straightConnector1">
              <a:avLst/>
            </a:prstGeom>
            <a:noFill/>
            <a:ln w="25400" cap="rnd">
              <a:solidFill>
                <a:srgbClr val="000080"/>
              </a:solidFill>
              <a:prstDash val="solid"/>
              <a:miter/>
              <a:headEnd w="med" len="med" type="none"/>
              <a:tailEnd w="med" len="med" type="stealth"/>
            </a:ln>
          </p:spPr>
        </p:cxnSp>
        <p:cxnSp>
          <p:nvCxnSpPr>
            <p:cNvPr id="242" name="Shape 242"/>
            <p:cNvCxnSpPr/>
            <p:nvPr/>
          </p:nvCxnSpPr>
          <p:spPr>
            <a:xfrm>
              <a:off y="5334000" x="7239000"/>
              <a:ext cy="228600" cx="0"/>
            </a:xfrm>
            <a:prstGeom prst="straightConnector1">
              <a:avLst/>
            </a:prstGeom>
            <a:noFill/>
            <a:ln w="25400" cap="rnd">
              <a:solidFill>
                <a:srgbClr val="000080"/>
              </a:solidFill>
              <a:prstDash val="solid"/>
              <a:miter/>
              <a:headEnd w="med" len="med" type="none"/>
              <a:tailEnd w="med" len="med" type="stealth"/>
            </a:ln>
          </p:spPr>
        </p:cxnSp>
      </p:gr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6" name="Shape 246"/>
        <p:cNvGrpSpPr/>
        <p:nvPr/>
      </p:nvGrpSpPr>
      <p:grpSpPr>
        <a:xfrm>
          <a:off y="0" x="0"/>
          <a:ext cy="0" cx="0"/>
          <a:chOff y="0" x="0"/>
          <a:chExt cy="0" cx="0"/>
        </a:xfrm>
      </p:grpSpPr>
      <p:sp>
        <p:nvSpPr>
          <p:cNvPr id="247" name="Shape 24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48" name="Shape 24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49" name="Shape 24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Program to Add 2 Numbers</a:t>
            </a:r>
          </a:p>
        </p:txBody>
      </p:sp>
      <p:graphicFrame>
        <p:nvGraphicFramePr>
          <p:cNvPr id="250" name="Shape 250"/>
          <p:cNvGraphicFramePr/>
          <p:nvPr/>
        </p:nvGraphicFramePr>
        <p:xfrm>
          <a:off y="1524000" x="914400"/>
          <a:ext cy="3000000" cx="3000000"/>
        </p:xfrm>
        <a:graphic>
          <a:graphicData uri="http://schemas.openxmlformats.org/drawingml/2006/table">
            <a:tbl>
              <a:tblPr>
                <a:noFill/>
                <a:tableStyleId>{48909C9B-B396-493F-A403-5308F0B0447F}</a:tableStyleId>
              </a:tblPr>
              <a:tblGrid>
                <a:gridCol w="1530350"/>
                <a:gridCol w="1046150"/>
                <a:gridCol w="5043475"/>
              </a:tblGrid>
              <a:tr h="592125">
                <a:tc>
                  <a:txBody>
                    <a:bodyPr>
                      <a:no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800" lang="en-US" i="0">
                          <a:solidFill>
                            <a:schemeClr val="lt1"/>
                          </a:solidFill>
                          <a:latin typeface="Arial"/>
                          <a:ea typeface="Arial"/>
                          <a:cs typeface="Arial"/>
                          <a:sym typeface="Arial"/>
                        </a:rPr>
                        <a:t>Mailbox</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9525" cap="flat">
                      <a:solidFill>
                        <a:srgbClr val="8C8CE2"/>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no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800" lang="en-US" i="0">
                          <a:solidFill>
                            <a:schemeClr val="lt1"/>
                          </a:solidFill>
                          <a:latin typeface="Arial"/>
                          <a:ea typeface="Arial"/>
                          <a:cs typeface="Arial"/>
                          <a:sym typeface="Arial"/>
                        </a:rPr>
                        <a:t>Code</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9525" cap="flat">
                      <a:solidFill>
                        <a:srgbClr val="8C8CE2"/>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no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800" lang="en-US" i="0">
                          <a:solidFill>
                            <a:schemeClr val="lt1"/>
                          </a:solidFill>
                          <a:latin typeface="Arial"/>
                          <a:ea typeface="Arial"/>
                          <a:cs typeface="Arial"/>
                          <a:sym typeface="Arial"/>
                        </a:rPr>
                        <a:t>Instruction Description</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9525" cap="flat">
                      <a:solidFill>
                        <a:srgbClr val="8C8CE2"/>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55880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901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;input 1</a:t>
                      </a:r>
                      <a:r>
                        <a:rPr strike="noStrike" u="none" b="0" cap="none" baseline="30000" sz="2800" lang="en-US" i="0">
                          <a:solidFill>
                            <a:schemeClr val="dk1"/>
                          </a:solidFill>
                          <a:latin typeface="Arial"/>
                          <a:ea typeface="Arial"/>
                          <a:cs typeface="Arial"/>
                          <a:sym typeface="Arial"/>
                        </a:rPr>
                        <a:t>st</a:t>
                      </a:r>
                      <a:r>
                        <a:rPr strike="noStrike" u="none" b="0" cap="none" baseline="0" sz="2800" lang="en-US" i="0">
                          <a:solidFill>
                            <a:schemeClr val="dk1"/>
                          </a:solidFill>
                          <a:latin typeface="Arial"/>
                          <a:ea typeface="Arial"/>
                          <a:cs typeface="Arial"/>
                          <a:sym typeface="Arial"/>
                        </a:rPr>
                        <a:t> Number</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5720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399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;store data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5720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901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;input 2</a:t>
                      </a:r>
                      <a:r>
                        <a:rPr strike="noStrike" u="none" b="0" cap="none" baseline="30000" sz="2800" lang="en-US" i="0">
                          <a:solidFill>
                            <a:schemeClr val="dk1"/>
                          </a:solidFill>
                          <a:latin typeface="Arial"/>
                          <a:ea typeface="Arial"/>
                          <a:cs typeface="Arial"/>
                          <a:sym typeface="Arial"/>
                        </a:rPr>
                        <a:t>nd</a:t>
                      </a:r>
                      <a:r>
                        <a:rPr strike="noStrike" u="none" b="0" cap="none" baseline="0" sz="2800" lang="en-US" i="0">
                          <a:solidFill>
                            <a:schemeClr val="dk1"/>
                          </a:solidFill>
                          <a:latin typeface="Arial"/>
                          <a:ea typeface="Arial"/>
                          <a:cs typeface="Arial"/>
                          <a:sym typeface="Arial"/>
                        </a:rPr>
                        <a:t> Number</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5720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199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;add 1</a:t>
                      </a:r>
                      <a:r>
                        <a:rPr strike="noStrike" u="none" b="0" cap="none" baseline="30000" sz="2800" lang="en-US" i="0">
                          <a:solidFill>
                            <a:schemeClr val="dk1"/>
                          </a:solidFill>
                          <a:latin typeface="Arial"/>
                          <a:ea typeface="Arial"/>
                          <a:cs typeface="Arial"/>
                          <a:sym typeface="Arial"/>
                        </a:rPr>
                        <a:t>st</a:t>
                      </a:r>
                      <a:r>
                        <a:rPr strike="noStrike" u="none" b="0" cap="none" baseline="0" sz="2800" lang="en-US" i="0">
                          <a:solidFill>
                            <a:schemeClr val="dk1"/>
                          </a:solidFill>
                          <a:latin typeface="Arial"/>
                          <a:ea typeface="Arial"/>
                          <a:cs typeface="Arial"/>
                          <a:sym typeface="Arial"/>
                        </a:rPr>
                        <a:t> # to 2</a:t>
                      </a:r>
                      <a:r>
                        <a:rPr strike="noStrike" u="none" b="0" cap="none" baseline="30000" sz="2800" lang="en-US" i="0">
                          <a:solidFill>
                            <a:schemeClr val="dk1"/>
                          </a:solidFill>
                          <a:latin typeface="Arial"/>
                          <a:ea typeface="Arial"/>
                          <a:cs typeface="Arial"/>
                          <a:sym typeface="Arial"/>
                        </a:rPr>
                        <a:t>nd</a:t>
                      </a:r>
                      <a:r>
                        <a:rPr strike="noStrike" u="none" b="0" cap="none" baseline="0" sz="2800" lang="en-US" i="0">
                          <a:solidFill>
                            <a:schemeClr val="dk1"/>
                          </a:solidFill>
                          <a:latin typeface="Arial"/>
                          <a:ea typeface="Arial"/>
                          <a:cs typeface="Arial"/>
                          <a:sym typeface="Arial"/>
                        </a:rPr>
                        <a:t> #</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5880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902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;output result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5720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05</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;stop</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5720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99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;data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4" name="Shape 254"/>
        <p:cNvGrpSpPr/>
        <p:nvPr/>
      </p:nvGrpSpPr>
      <p:grpSpPr>
        <a:xfrm>
          <a:off y="0" x="0"/>
          <a:ext cy="0" cx="0"/>
          <a:chOff y="0" x="0"/>
          <a:chExt cy="0" cx="0"/>
        </a:xfrm>
      </p:grpSpPr>
      <p:sp>
        <p:nvSpPr>
          <p:cNvPr id="255" name="Shape 255"/>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56" name="Shape 256"/>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57" name="Shape 25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85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Program to Add 2 Numbers:</a:t>
            </a:r>
            <a:br>
              <a:rPr strike="noStrike" u="none" b="1" cap="none" baseline="0" sz="4400" lang="en-US" i="0">
                <a:solidFill>
                  <a:srgbClr val="000080"/>
                </a:solidFill>
                <a:latin typeface="Arial"/>
                <a:ea typeface="Arial"/>
                <a:cs typeface="Arial"/>
                <a:sym typeface="Arial"/>
              </a:rPr>
            </a:br>
            <a:r>
              <a:rPr strike="noStrike" u="none" b="1" cap="none" baseline="0" sz="4400" lang="en-US" i="0">
                <a:solidFill>
                  <a:srgbClr val="000080"/>
                </a:solidFill>
                <a:latin typeface="Arial"/>
                <a:ea typeface="Arial"/>
                <a:cs typeface="Arial"/>
                <a:sym typeface="Arial"/>
              </a:rPr>
              <a:t>Using Mnemonics</a:t>
            </a:r>
          </a:p>
        </p:txBody>
      </p:sp>
      <p:graphicFrame>
        <p:nvGraphicFramePr>
          <p:cNvPr id="258" name="Shape 258"/>
          <p:cNvGraphicFramePr/>
          <p:nvPr/>
        </p:nvGraphicFramePr>
        <p:xfrm>
          <a:off y="1600200" x="914400"/>
          <a:ext cy="3000000" cx="3000000"/>
        </p:xfrm>
        <a:graphic>
          <a:graphicData uri="http://schemas.openxmlformats.org/drawingml/2006/table">
            <a:tbl>
              <a:tblPr>
                <a:noFill/>
                <a:tableStyleId>{41BAAD38-653F-4D16-B2B0-30A5F21B882A}</a:tableStyleId>
              </a:tblPr>
              <a:tblGrid>
                <a:gridCol w="1560500"/>
                <a:gridCol w="1828800"/>
                <a:gridCol w="4383075"/>
              </a:tblGrid>
              <a:tr h="587375">
                <a:tc>
                  <a:txBody>
                    <a:bodyPr>
                      <a:no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800" lang="en-US" i="0">
                          <a:solidFill>
                            <a:schemeClr val="lt1"/>
                          </a:solidFill>
                          <a:latin typeface="Arial"/>
                          <a:ea typeface="Arial"/>
                          <a:cs typeface="Arial"/>
                          <a:sym typeface="Arial"/>
                        </a:rPr>
                        <a:t>Mailbox</a:t>
                      </a:r>
                    </a:p>
                  </a:txBody>
                  <a:tcPr marR="0" marB="0" marT="0" marL="0">
                    <a:lnL w="12700" cap="flat">
                      <a:solidFill>
                        <a:srgbClr val="FF9F1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no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800" lang="en-US" i="0">
                          <a:solidFill>
                            <a:schemeClr val="lt1"/>
                          </a:solidFill>
                          <a:latin typeface="Arial"/>
                          <a:ea typeface="Arial"/>
                          <a:cs typeface="Arial"/>
                          <a:sym typeface="Arial"/>
                        </a:rPr>
                        <a:t>Mnemonic</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noAutofit/>
                    </a:bodyPr>
                    <a:lstStyle/>
                    <a:p>
                      <a:pPr algn="l" rtl="0" lvl="0" marR="0" indent="0" marL="0">
                        <a:lnSpc>
                          <a:spcPct val="100000"/>
                        </a:lnSpc>
                        <a:spcBef>
                          <a:spcPts val="0"/>
                        </a:spcBef>
                        <a:spcAft>
                          <a:spcPts val="0"/>
                        </a:spcAft>
                        <a:buClr>
                          <a:schemeClr val="lt1"/>
                        </a:buClr>
                        <a:buSzPct val="25000"/>
                        <a:buFont typeface="Arial"/>
                        <a:buNone/>
                      </a:pPr>
                      <a:r>
                        <a:rPr strike="noStrike" u="none" b="0" cap="none" baseline="0" sz="2800" lang="en-US" i="0">
                          <a:solidFill>
                            <a:schemeClr val="lt1"/>
                          </a:solidFill>
                          <a:latin typeface="Arial"/>
                          <a:ea typeface="Arial"/>
                          <a:cs typeface="Arial"/>
                          <a:sym typeface="Arial"/>
                        </a:rPr>
                        <a:t>Instruction Description</a:t>
                      </a:r>
                    </a:p>
                  </a:txBody>
                  <a:tcPr marR="0" marB="0" marT="0" marL="0">
                    <a:lnL w="12700" cap="flat">
                      <a:solidFill>
                        <a:schemeClr val="lt1"/>
                      </a:solidFill>
                      <a:prstDash val="solid"/>
                      <a:round/>
                      <a:headEnd w="med" len="med" type="none"/>
                      <a:tailEnd w="med" len="med" type="none"/>
                    </a:lnL>
                    <a:lnR w="12700" cap="flat">
                      <a:solidFill>
                        <a:srgbClr val="FF9F1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58895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IN</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;input 1</a:t>
                      </a:r>
                      <a:r>
                        <a:rPr strike="noStrike" u="none" b="0" cap="none" baseline="30000" sz="2800" lang="en-US" i="0">
                          <a:solidFill>
                            <a:schemeClr val="dk1"/>
                          </a:solidFill>
                          <a:latin typeface="Arial"/>
                          <a:ea typeface="Arial"/>
                          <a:cs typeface="Arial"/>
                          <a:sym typeface="Arial"/>
                        </a:rPr>
                        <a:t>st</a:t>
                      </a:r>
                      <a:r>
                        <a:rPr strike="noStrike" u="none" b="0" cap="none" baseline="0" sz="2800" lang="en-US" i="0">
                          <a:solidFill>
                            <a:schemeClr val="dk1"/>
                          </a:solidFill>
                          <a:latin typeface="Arial"/>
                          <a:ea typeface="Arial"/>
                          <a:cs typeface="Arial"/>
                          <a:sym typeface="Arial"/>
                        </a:rPr>
                        <a:t> Number</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7525">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STO 99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;store data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87375">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IN</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;input 2</a:t>
                      </a:r>
                      <a:r>
                        <a:rPr strike="noStrike" u="none" b="0" cap="none" baseline="30000" sz="2800" lang="en-US" i="0">
                          <a:solidFill>
                            <a:schemeClr val="dk1"/>
                          </a:solidFill>
                          <a:latin typeface="Arial"/>
                          <a:ea typeface="Arial"/>
                          <a:cs typeface="Arial"/>
                          <a:sym typeface="Arial"/>
                        </a:rPr>
                        <a:t>nd</a:t>
                      </a:r>
                      <a:r>
                        <a:rPr strike="noStrike" u="none" b="0" cap="none" baseline="0" sz="2800" lang="en-US" i="0">
                          <a:solidFill>
                            <a:schemeClr val="dk1"/>
                          </a:solidFill>
                          <a:latin typeface="Arial"/>
                          <a:ea typeface="Arial"/>
                          <a:cs typeface="Arial"/>
                          <a:sym typeface="Arial"/>
                        </a:rPr>
                        <a:t> Number</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87375">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ADD 99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;add 1</a:t>
                      </a:r>
                      <a:r>
                        <a:rPr strike="noStrike" u="none" b="0" cap="none" baseline="30000" sz="2800" lang="en-US" i="0">
                          <a:solidFill>
                            <a:schemeClr val="dk1"/>
                          </a:solidFill>
                          <a:latin typeface="Arial"/>
                          <a:ea typeface="Arial"/>
                          <a:cs typeface="Arial"/>
                          <a:sym typeface="Arial"/>
                        </a:rPr>
                        <a:t>st</a:t>
                      </a:r>
                      <a:r>
                        <a:rPr strike="noStrike" u="none" b="0" cap="none" baseline="0" sz="2800" lang="en-US" i="0">
                          <a:solidFill>
                            <a:schemeClr val="dk1"/>
                          </a:solidFill>
                          <a:latin typeface="Arial"/>
                          <a:ea typeface="Arial"/>
                          <a:cs typeface="Arial"/>
                          <a:sym typeface="Arial"/>
                        </a:rPr>
                        <a:t> # to 2</a:t>
                      </a:r>
                      <a:r>
                        <a:rPr strike="noStrike" u="none" b="0" cap="none" baseline="30000" sz="2800" lang="en-US" i="0">
                          <a:solidFill>
                            <a:schemeClr val="dk1"/>
                          </a:solidFill>
                          <a:latin typeface="Arial"/>
                          <a:ea typeface="Arial"/>
                          <a:cs typeface="Arial"/>
                          <a:sym typeface="Arial"/>
                        </a:rPr>
                        <a:t>nd</a:t>
                      </a:r>
                      <a:r>
                        <a:rPr strike="noStrike" u="none" b="0" cap="none" baseline="0" sz="2800" lang="en-US" i="0">
                          <a:solidFill>
                            <a:schemeClr val="dk1"/>
                          </a:solidFill>
                          <a:latin typeface="Arial"/>
                          <a:ea typeface="Arial"/>
                          <a:cs typeface="Arial"/>
                          <a:sym typeface="Arial"/>
                        </a:rPr>
                        <a:t> #</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88950">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OUT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;output result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87375">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05</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COB</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;stop</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87375">
                <a:tc>
                  <a:txBody>
                    <a:bodyPr>
                      <a:no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99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DAT 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;data</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2" name="Shape 262"/>
        <p:cNvGrpSpPr/>
        <p:nvPr/>
      </p:nvGrpSpPr>
      <p:grpSpPr>
        <a:xfrm>
          <a:off y="0" x="0"/>
          <a:ext cy="0" cx="0"/>
          <a:chOff y="0" x="0"/>
          <a:chExt cy="0" cx="0"/>
        </a:xfrm>
      </p:grpSpPr>
      <p:sp>
        <p:nvSpPr>
          <p:cNvPr id="263" name="Shape 263"/>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64" name="Shape 264"/>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65" name="Shape 26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Program Control</a:t>
            </a:r>
          </a:p>
        </p:txBody>
      </p:sp>
      <p:sp>
        <p:nvSpPr>
          <p:cNvPr id="266" name="Shape 26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Branching (executing an instruction out of sequence)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Changes the address in the counter</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Halt</a:t>
            </a:r>
          </a:p>
        </p:txBody>
      </p:sp>
      <p:graphicFrame>
        <p:nvGraphicFramePr>
          <p:cNvPr id="267" name="Shape 267"/>
          <p:cNvGraphicFramePr/>
          <p:nvPr/>
        </p:nvGraphicFramePr>
        <p:xfrm>
          <a:off y="3048000" x="1066800"/>
          <a:ext cy="3000000" cx="3000000"/>
        </p:xfrm>
        <a:graphic>
          <a:graphicData uri="http://schemas.openxmlformats.org/drawingml/2006/table">
            <a:tbl>
              <a:tblPr>
                <a:noFill/>
                <a:tableStyleId>{2593F353-FBCE-4A2F-8FA1-37C5130F85A4}</a:tableStyleId>
              </a:tblPr>
              <a:tblGrid>
                <a:gridCol w="2438400"/>
                <a:gridCol w="363525"/>
                <a:gridCol w="2143125"/>
                <a:gridCol w="2141525"/>
              </a:tblGrid>
              <a:tr h="51752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R w="12700" cap="flat">
                      <a:solidFill>
                        <a:schemeClr val="lt1"/>
                      </a:solidFill>
                      <a:prstDash val="solid"/>
                      <a:round/>
                      <a:headEnd w="med" len="med" type="none"/>
                      <a:tailEnd w="med" len="med" type="none"/>
                    </a:lnR>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B w="12700" cap="flat">
                      <a:solidFill>
                        <a:schemeClr val="lt1"/>
                      </a:solidFill>
                      <a:prstDash val="solid"/>
                      <a:round/>
                      <a:headEnd w="med" len="med" type="none"/>
                      <a:tailEnd w="med" len="med" type="none"/>
                    </a:lnB>
                  </a:tcPr>
                </a:tc>
                <a:tc gridSpan="2">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Content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hMerge="1"/>
              </a:tr>
              <a:tr h="7016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R w="12700" cap="flat">
                      <a:solidFill>
                        <a:schemeClr val="lt1"/>
                      </a:solidFill>
                      <a:prstDash val="solid"/>
                      <a:round/>
                      <a:headEnd w="med" len="med" type="none"/>
                      <a:tailEnd w="med" len="med" type="none"/>
                    </a:lnR>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Op Code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Operand</a:t>
                      </a:r>
                      <a:br>
                        <a:rPr strike="noStrike" u="none" b="0" cap="none" baseline="0" sz="2000" lang="en-US" i="0">
                          <a:solidFill>
                            <a:srgbClr val="FD1313"/>
                          </a:solidFill>
                          <a:latin typeface="Arial"/>
                          <a:ea typeface="Arial"/>
                          <a:cs typeface="Arial"/>
                          <a:sym typeface="Arial"/>
                        </a:rPr>
                      </a:br>
                      <a:r>
                        <a:rPr strike="noStrike" u="none" b="0" cap="none" baseline="0" sz="2000" lang="en-US" i="0">
                          <a:solidFill>
                            <a:srgbClr val="FD1313"/>
                          </a:solidFill>
                          <a:latin typeface="Arial"/>
                          <a:ea typeface="Arial"/>
                          <a:cs typeface="Arial"/>
                          <a:sym typeface="Arial"/>
                        </a:rPr>
                        <a:t>(address)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7525">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BR</a:t>
                      </a:r>
                      <a:r>
                        <a:rPr strike="noStrike" u="none" b="0" cap="none" baseline="0" sz="2600" lang="en-US" i="0">
                          <a:solidFill>
                            <a:srgbClr val="FD1313"/>
                          </a:solidFill>
                          <a:latin typeface="Arial"/>
                          <a:ea typeface="Arial"/>
                          <a:cs typeface="Arial"/>
                          <a:sym typeface="Arial"/>
                        </a:rPr>
                        <a:t> </a:t>
                      </a:r>
                      <a:r>
                        <a:rPr strike="noStrike" u="none" b="0" cap="none" baseline="0" sz="1800" lang="en-US" i="0">
                          <a:solidFill>
                            <a:srgbClr val="FD1313"/>
                          </a:solidFill>
                          <a:latin typeface="Arial"/>
                          <a:ea typeface="Arial"/>
                          <a:cs typeface="Arial"/>
                          <a:sym typeface="Arial"/>
                        </a:rPr>
                        <a:t>(Jump)</a:t>
                      </a:r>
                    </a:p>
                  </a:txBody>
                  <a:tcPr marR="0" marB="0" marT="0" marL="0">
                    <a:lnR w="12700" cap="flat">
                      <a:solidFill>
                        <a:schemeClr val="lt1"/>
                      </a:solidFill>
                      <a:prstDash val="solid"/>
                      <a:round/>
                      <a:headEnd w="med" len="med" type="none"/>
                      <a:tailEnd w="med" len="med" type="none"/>
                    </a:lnR>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xx</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9100">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BRZ</a:t>
                      </a:r>
                      <a:r>
                        <a:rPr strike="noStrike" u="none" b="0" cap="none" baseline="0" sz="2600" lang="en-US" i="0">
                          <a:solidFill>
                            <a:srgbClr val="FD1313"/>
                          </a:solidFill>
                          <a:latin typeface="Arial"/>
                          <a:ea typeface="Arial"/>
                          <a:cs typeface="Arial"/>
                          <a:sym typeface="Arial"/>
                        </a:rPr>
                        <a:t> </a:t>
                      </a:r>
                      <a:r>
                        <a:rPr strike="noStrike" u="none" b="0" cap="none" baseline="0" sz="1800" lang="en-US" i="0">
                          <a:solidFill>
                            <a:srgbClr val="FD1313"/>
                          </a:solidFill>
                          <a:latin typeface="Arial"/>
                          <a:ea typeface="Arial"/>
                          <a:cs typeface="Arial"/>
                          <a:sym typeface="Arial"/>
                        </a:rPr>
                        <a:t>(Branch on 0)</a:t>
                      </a:r>
                    </a:p>
                  </a:txBody>
                  <a:tcPr marR="0" marB="0" marT="0" marL="0">
                    <a:lnR w="12700" cap="flat">
                      <a:solidFill>
                        <a:schemeClr val="lt1"/>
                      </a:solidFill>
                      <a:prstDash val="solid"/>
                      <a:round/>
                      <a:headEnd w="med" len="med" type="none"/>
                      <a:tailEnd w="med" len="med" type="none"/>
                    </a:lnR>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xx</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7525">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BRP</a:t>
                      </a:r>
                      <a:r>
                        <a:rPr strike="noStrike" u="none" b="0" cap="none" baseline="0" sz="2600" lang="en-US" i="0">
                          <a:solidFill>
                            <a:srgbClr val="FD1313"/>
                          </a:solidFill>
                          <a:latin typeface="Arial"/>
                          <a:ea typeface="Arial"/>
                          <a:cs typeface="Arial"/>
                          <a:sym typeface="Arial"/>
                        </a:rPr>
                        <a:t> </a:t>
                      </a:r>
                      <a:r>
                        <a:rPr strike="noStrike" u="none" b="0" cap="none" baseline="0" sz="1800" lang="en-US" i="0">
                          <a:solidFill>
                            <a:srgbClr val="FD1313"/>
                          </a:solidFill>
                          <a:latin typeface="Arial"/>
                          <a:ea typeface="Arial"/>
                          <a:cs typeface="Arial"/>
                          <a:sym typeface="Arial"/>
                        </a:rPr>
                        <a:t>(Branch on +)</a:t>
                      </a:r>
                    </a:p>
                  </a:txBody>
                  <a:tcPr marR="0" marB="0" marT="0" marL="0">
                    <a:lnR w="12700" cap="flat">
                      <a:solidFill>
                        <a:schemeClr val="lt1"/>
                      </a:solidFill>
                      <a:prstDash val="solid"/>
                      <a:round/>
                      <a:headEnd w="med" len="med" type="none"/>
                      <a:tailEnd w="med" len="med" type="none"/>
                    </a:lnR>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xx</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9100">
                <a:tc>
                  <a:txBody>
                    <a:bodyPr>
                      <a:noAutofit/>
                    </a:bodyPr>
                    <a:lstStyle/>
                    <a:p>
                      <a:pPr algn="l" rtl="0" lvl="0" marR="0" indent="0" marL="0">
                        <a:lnSpc>
                          <a:spcPct val="85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COB</a:t>
                      </a:r>
                      <a:r>
                        <a:rPr strike="noStrike" u="none" b="0" cap="none" baseline="0" sz="2600" lang="en-US" i="0">
                          <a:solidFill>
                            <a:srgbClr val="FD1313"/>
                          </a:solidFill>
                          <a:latin typeface="Arial"/>
                          <a:ea typeface="Arial"/>
                          <a:cs typeface="Arial"/>
                          <a:sym typeface="Arial"/>
                        </a:rPr>
                        <a:t> </a:t>
                      </a:r>
                      <a:r>
                        <a:rPr strike="noStrike" u="none" b="0" cap="none" baseline="0" sz="1800" lang="en-US" i="0">
                          <a:solidFill>
                            <a:srgbClr val="FD1313"/>
                          </a:solidFill>
                          <a:latin typeface="Arial"/>
                          <a:ea typeface="Arial"/>
                          <a:cs typeface="Arial"/>
                          <a:sym typeface="Arial"/>
                        </a:rPr>
                        <a:t>(stop)</a:t>
                      </a:r>
                    </a:p>
                  </a:txBody>
                  <a:tcPr marR="0" marB="0" marT="0" marL="0">
                    <a:lnR w="12700" cap="flat">
                      <a:solidFill>
                        <a:schemeClr val="lt1"/>
                      </a:solidFill>
                      <a:prstDash val="solid"/>
                      <a:round/>
                      <a:headEnd w="med" len="med" type="none"/>
                      <a:tailEnd w="med" len="med" type="none"/>
                    </a:lnR>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(ignore)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1" name="Shape 271"/>
        <p:cNvGrpSpPr/>
        <p:nvPr/>
      </p:nvGrpSpPr>
      <p:grpSpPr>
        <a:xfrm>
          <a:off y="0" x="0"/>
          <a:ext cy="0" cx="0"/>
          <a:chOff y="0" x="0"/>
          <a:chExt cy="0" cx="0"/>
        </a:xfrm>
      </p:grpSpPr>
      <p:sp>
        <p:nvSpPr>
          <p:cNvPr id="272" name="Shape 27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73" name="Shape 27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74" name="Shape 274"/>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LMC Instruction Set</a:t>
            </a:r>
          </a:p>
        </p:txBody>
      </p:sp>
      <p:graphicFrame>
        <p:nvGraphicFramePr>
          <p:cNvPr id="275" name="Shape 275"/>
          <p:cNvGraphicFramePr/>
          <p:nvPr/>
        </p:nvGraphicFramePr>
        <p:xfrm>
          <a:off y="1600200" x="1600200"/>
          <a:ext cy="3000000" cx="3000000"/>
        </p:xfrm>
        <a:graphic>
          <a:graphicData uri="http://schemas.openxmlformats.org/drawingml/2006/table">
            <a:tbl>
              <a:tblPr>
                <a:noFill/>
                <a:tableStyleId>{C0986E5E-CD6F-4D6A-9BD2-AEDAC689A759}</a:tableStyleId>
              </a:tblPr>
              <a:tblGrid>
                <a:gridCol w="2779700"/>
                <a:gridCol w="914400"/>
                <a:gridCol w="1928800"/>
              </a:tblGrid>
              <a:tr h="401625">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000" lang="en-US" i="0">
                          <a:solidFill>
                            <a:srgbClr val="000080"/>
                          </a:solidFill>
                          <a:latin typeface="Arial"/>
                          <a:ea typeface="Arial"/>
                          <a:cs typeface="Arial"/>
                          <a:sym typeface="Arial"/>
                        </a:rPr>
                        <a:t>Arithmetic</a:t>
                      </a:r>
                    </a:p>
                  </a:txBody>
                  <a:tcPr marR="0" marB="0" marT="0" marL="0"/>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000" lang="en-US" i="0">
                          <a:solidFill>
                            <a:srgbClr val="000080"/>
                          </a:solidFill>
                          <a:latin typeface="Arial"/>
                          <a:ea typeface="Arial"/>
                          <a:cs typeface="Arial"/>
                          <a:sym typeface="Arial"/>
                        </a:rPr>
                        <a:t>1xx</a:t>
                      </a:r>
                    </a:p>
                  </a:txBody>
                  <a:tcPr marR="0" marB="0" marT="0" marL="0"/>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000" lang="en-US" i="0">
                          <a:solidFill>
                            <a:srgbClr val="000080"/>
                          </a:solidFill>
                          <a:latin typeface="Arial"/>
                          <a:ea typeface="Arial"/>
                          <a:cs typeface="Arial"/>
                          <a:sym typeface="Arial"/>
                        </a:rPr>
                        <a:t>ADD</a:t>
                      </a:r>
                    </a:p>
                  </a:txBody>
                  <a:tcPr marR="0" marB="0" marT="0" marL="0"/>
                </a:tc>
              </a:tr>
              <a:tr h="3968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000" lang="en-US" i="0">
                          <a:solidFill>
                            <a:srgbClr val="000080"/>
                          </a:solidFill>
                          <a:latin typeface="Arial"/>
                          <a:ea typeface="Arial"/>
                          <a:cs typeface="Arial"/>
                          <a:sym typeface="Arial"/>
                        </a:rPr>
                        <a:t>2xx</a:t>
                      </a:r>
                    </a:p>
                  </a:txBody>
                  <a:tcPr marR="0" marB="0" marT="0" marL="0"/>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000" lang="en-US" i="0">
                          <a:solidFill>
                            <a:srgbClr val="000080"/>
                          </a:solidFill>
                          <a:latin typeface="Arial"/>
                          <a:ea typeface="Arial"/>
                          <a:cs typeface="Arial"/>
                          <a:sym typeface="Arial"/>
                        </a:rPr>
                        <a:t>SUB</a:t>
                      </a:r>
                    </a:p>
                  </a:txBody>
                  <a:tcPr marR="0" marB="0" marT="0" marL="0"/>
                </a:tc>
              </a:tr>
              <a:tr h="395275">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Data Movement</a:t>
                      </a: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3xx</a:t>
                      </a: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STORE</a:t>
                      </a:r>
                    </a:p>
                  </a:txBody>
                  <a:tcPr marR="0" marB="0" marT="0" marL="0"/>
                </a:tc>
              </a:tr>
              <a:tr h="3968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5xx</a:t>
                      </a: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LOAD</a:t>
                      </a:r>
                    </a:p>
                  </a:txBody>
                  <a:tcPr marR="0" marB="0" marT="0" marL="0"/>
                </a:tc>
              </a:tr>
              <a:tr h="395275">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BR</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6xx</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JUMP</a:t>
                      </a:r>
                    </a:p>
                  </a:txBody>
                  <a:tcPr marR="0" marB="0" marT="0" marL="0"/>
                </a:tc>
              </a:tr>
              <a:tr h="396875">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BRZ</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7xx</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BRANC ON 0</a:t>
                      </a:r>
                    </a:p>
                  </a:txBody>
                  <a:tcPr marR="0" marB="0" marT="0" marL="0"/>
                </a:tc>
              </a:tr>
              <a:tr h="396875">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BRP</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8xx</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BRANCH ON +</a:t>
                      </a:r>
                    </a:p>
                  </a:txBody>
                  <a:tcPr marR="0" marB="0" marT="0" marL="0"/>
                </a:tc>
              </a:tr>
              <a:tr h="395275">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Input/Output</a:t>
                      </a: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901</a:t>
                      </a: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INPUT</a:t>
                      </a:r>
                    </a:p>
                  </a:txBody>
                  <a:tcPr marR="0" marB="0" marT="0" marL="0"/>
                </a:tc>
              </a:tr>
              <a:tr h="481000">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902</a:t>
                      </a: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000" lang="en-US" i="0">
                          <a:solidFill>
                            <a:srgbClr val="FD1313"/>
                          </a:solidFill>
                          <a:latin typeface="Arial"/>
                          <a:ea typeface="Arial"/>
                          <a:cs typeface="Arial"/>
                          <a:sym typeface="Arial"/>
                        </a:rPr>
                        <a:t>OUTPUT</a:t>
                      </a:r>
                    </a:p>
                  </a:txBody>
                  <a:tcPr marR="0" marB="0" marT="0" marL="0"/>
                </a:tc>
              </a:tr>
              <a:tr h="762000">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Machine Control</a:t>
                      </a:r>
                      <a:br>
                        <a:rPr strike="noStrike" u="none" b="0" cap="none" baseline="0" sz="2000" lang="en-US" i="0">
                          <a:solidFill>
                            <a:srgbClr val="555FFF"/>
                          </a:solidFill>
                          <a:latin typeface="Arial"/>
                          <a:ea typeface="Arial"/>
                          <a:cs typeface="Arial"/>
                          <a:sym typeface="Arial"/>
                        </a:rPr>
                      </a:br>
                      <a:r>
                        <a:rPr strike="noStrike" u="none" b="0" cap="none" baseline="0" sz="2000" lang="en-US" i="0">
                          <a:solidFill>
                            <a:srgbClr val="555FFF"/>
                          </a:solidFill>
                          <a:latin typeface="Arial"/>
                          <a:ea typeface="Arial"/>
                          <a:cs typeface="Arial"/>
                          <a:sym typeface="Arial"/>
                        </a:rPr>
                        <a:t>(coffee break)</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000</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HALT</a:t>
                      </a:r>
                    </a:p>
                    <a:p>
                      <a:pPr algn="l" rtl="0" lvl="0" marR="0" indent="0" marL="0">
                        <a:lnSpc>
                          <a:spcPct val="100000"/>
                        </a:lnSpc>
                        <a:spcBef>
                          <a:spcPts val="400"/>
                        </a:spcBef>
                        <a:spcAft>
                          <a:spcPts val="0"/>
                        </a:spcAft>
                        <a:buClr>
                          <a:srgbClr val="555FFF"/>
                        </a:buClr>
                        <a:buSzPct val="25000"/>
                        <a:buFont typeface="Arial"/>
                        <a:buNone/>
                      </a:pPr>
                      <a:r>
                        <a:rPr strike="noStrike" u="none" b="0" cap="none" baseline="0" sz="2000" lang="en-US" i="0">
                          <a:solidFill>
                            <a:srgbClr val="555FFF"/>
                          </a:solidFill>
                          <a:latin typeface="Arial"/>
                          <a:ea typeface="Arial"/>
                          <a:cs typeface="Arial"/>
                          <a:sym typeface="Arial"/>
                        </a:rPr>
                        <a:t>COB</a:t>
                      </a:r>
                    </a:p>
                  </a:txBody>
                  <a:tcPr marR="0" marB="0" marT="0" marL="0"/>
                </a:tc>
              </a:tr>
            </a:tbl>
          </a:graphicData>
        </a:graphic>
      </p:graphicFrame>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y="0" x="0"/>
          <a:ext cy="0" cx="0"/>
          <a:chOff y="0" x="0"/>
          <a:chExt cy="0" cx="0"/>
        </a:xfrm>
      </p:grpSpPr>
      <p:sp>
        <p:nvSpPr>
          <p:cNvPr id="106" name="Shape 10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07" name="Shape 10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08" name="Shape 10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The Little Man Computer</a:t>
            </a:r>
          </a:p>
        </p:txBody>
      </p:sp>
      <p:pic>
        <p:nvPicPr>
          <p:cNvPr id="109" name="Shape 109"/>
          <p:cNvPicPr preferRelativeResize="0"/>
          <p:nvPr/>
        </p:nvPicPr>
        <p:blipFill rotWithShape="1">
          <a:blip r:embed="rId3">
            <a:alphaModFix/>
          </a:blip>
          <a:srcRect t="0" b="0" r="0" l="0"/>
          <a:stretch/>
        </p:blipFill>
        <p:spPr>
          <a:xfrm>
            <a:off y="1524000" x="1066800"/>
            <a:ext cy="4638674" cx="7086600"/>
          </a:xfrm>
          <a:prstGeom prst="rect">
            <a:avLst/>
          </a:prstGeom>
          <a:noFill/>
          <a:ln>
            <a:noFill/>
          </a:ln>
        </p:spPr>
      </p:pic>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9" name="Shape 279"/>
        <p:cNvGrpSpPr/>
        <p:nvPr/>
      </p:nvGrpSpPr>
      <p:grpSpPr>
        <a:xfrm>
          <a:off y="0" x="0"/>
          <a:ext cy="0" cx="0"/>
          <a:chOff y="0" x="0"/>
          <a:chExt cy="0" cx="0"/>
        </a:xfrm>
      </p:grpSpPr>
      <p:sp>
        <p:nvSpPr>
          <p:cNvPr id="280" name="Shape 28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81" name="Shape 28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82" name="Shape 28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200" lang="en-US" i="0">
                <a:solidFill>
                  <a:srgbClr val="000080"/>
                </a:solidFill>
                <a:latin typeface="Arial"/>
                <a:ea typeface="Arial"/>
                <a:cs typeface="Arial"/>
                <a:sym typeface="Arial"/>
              </a:rPr>
              <a:t>Find Positive Difference of 2 Numbers</a:t>
            </a:r>
          </a:p>
        </p:txBody>
      </p:sp>
      <p:graphicFrame>
        <p:nvGraphicFramePr>
          <p:cNvPr id="283" name="Shape 283"/>
          <p:cNvGraphicFramePr/>
          <p:nvPr/>
        </p:nvGraphicFramePr>
        <p:xfrm>
          <a:off y="1524000" x="914400"/>
          <a:ext cy="3000000" cx="3000000"/>
        </p:xfrm>
        <a:graphic>
          <a:graphicData uri="http://schemas.openxmlformats.org/drawingml/2006/table">
            <a:tbl>
              <a:tblPr>
                <a:noFill/>
                <a:tableStyleId>{1FBB2E6C-9DC8-473E-B234-56AE1C02DDE7}</a:tableStyleId>
              </a:tblPr>
              <a:tblGrid>
                <a:gridCol w="685800"/>
                <a:gridCol w="1219200"/>
                <a:gridCol w="990600"/>
                <a:gridCol w="4876800"/>
              </a:tblGrid>
              <a:tr h="3968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IN</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901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52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STO 10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310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68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02</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IN</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901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52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03</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STO 11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311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68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04</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SUB 10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210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68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05</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BRP 08</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808</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;test</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52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06</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LDA 10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510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;if negative, reverse order</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68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07</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SUB 11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211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52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08</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OUT</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902</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;print result and</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68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09</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COB</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;stop</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68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DAT 00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;used for data</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r h="395275">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11</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DAT 00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000</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;used for data</a:t>
                      </a:r>
                    </a:p>
                  </a:txBody>
                  <a:tcPr marR="0" marB="0" marT="0" marL="0">
                    <a:lnL w="9525" cap="flat">
                      <a:solidFill>
                        <a:srgbClr val="8C8CE2"/>
                      </a:solidFill>
                      <a:prstDash val="solid"/>
                      <a:round/>
                      <a:headEnd w="med" len="med" type="none"/>
                      <a:tailEnd w="med" len="med" type="none"/>
                    </a:lnL>
                    <a:lnR w="9525" cap="flat">
                      <a:solidFill>
                        <a:srgbClr val="8C8CE2"/>
                      </a:solidFill>
                      <a:prstDash val="solid"/>
                      <a:round/>
                      <a:headEnd w="med" len="med" type="none"/>
                      <a:tailEnd w="med" len="med" type="none"/>
                    </a:lnR>
                    <a:lnT w="9525" cap="flat">
                      <a:solidFill>
                        <a:srgbClr val="8C8CE2"/>
                      </a:solidFill>
                      <a:prstDash val="solid"/>
                      <a:round/>
                      <a:headEnd w="med" len="med" type="none"/>
                      <a:tailEnd w="med" len="med" type="none"/>
                    </a:lnT>
                    <a:lnB w="9525" cap="flat">
                      <a:solidFill>
                        <a:srgbClr val="8C8CE2"/>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7" name="Shape 287"/>
        <p:cNvGrpSpPr/>
        <p:nvPr/>
      </p:nvGrpSpPr>
      <p:grpSpPr>
        <a:xfrm>
          <a:off y="0" x="0"/>
          <a:ext cy="0" cx="0"/>
          <a:chOff y="0" x="0"/>
          <a:chExt cy="0" cx="0"/>
        </a:xfrm>
      </p:grpSpPr>
      <p:sp>
        <p:nvSpPr>
          <p:cNvPr id="288" name="Shape 28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89" name="Shape 28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90" name="Shape 29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Instruction Cycle</a:t>
            </a:r>
          </a:p>
        </p:txBody>
      </p:sp>
      <p:sp>
        <p:nvSpPr>
          <p:cNvPr id="291" name="Shape 291"/>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1">
                <a:solidFill>
                  <a:srgbClr val="000080"/>
                </a:solidFill>
                <a:latin typeface="Arial"/>
                <a:ea typeface="Arial"/>
                <a:cs typeface="Arial"/>
                <a:sym typeface="Arial"/>
              </a:rPr>
              <a:t>Fetch</a:t>
            </a:r>
            <a:r>
              <a:rPr strike="noStrike" u="none" b="0" cap="none" baseline="0" sz="3200" lang="en-US" i="0">
                <a:solidFill>
                  <a:schemeClr val="dk1"/>
                </a:solidFill>
                <a:latin typeface="Arial"/>
                <a:ea typeface="Arial"/>
                <a:cs typeface="Arial"/>
                <a:sym typeface="Arial"/>
              </a:rPr>
              <a:t>: Little Man finds out what instruction he is to execute</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1">
                <a:solidFill>
                  <a:srgbClr val="000080"/>
                </a:solidFill>
                <a:latin typeface="Arial"/>
                <a:ea typeface="Arial"/>
                <a:cs typeface="Arial"/>
                <a:sym typeface="Arial"/>
              </a:rPr>
              <a:t>Execute</a:t>
            </a:r>
            <a:r>
              <a:rPr strike="noStrike" u="none" b="0" cap="none" baseline="0" sz="3200" lang="en-US" i="0">
                <a:solidFill>
                  <a:schemeClr val="dk1"/>
                </a:solidFill>
                <a:latin typeface="Arial"/>
                <a:ea typeface="Arial"/>
                <a:cs typeface="Arial"/>
                <a:sym typeface="Arial"/>
              </a:rPr>
              <a:t>:  Little Man performs the work.</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5" name="Shape 295"/>
        <p:cNvGrpSpPr/>
        <p:nvPr/>
      </p:nvGrpSpPr>
      <p:grpSpPr>
        <a:xfrm>
          <a:off y="0" x="0"/>
          <a:ext cy="0" cx="0"/>
          <a:chOff y="0" x="0"/>
          <a:chExt cy="0" cx="0"/>
        </a:xfrm>
      </p:grpSpPr>
      <p:sp>
        <p:nvSpPr>
          <p:cNvPr id="296" name="Shape 29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97" name="Shape 29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298" name="Shape 29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9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Fetch Portion of</a:t>
            </a:r>
            <a:br>
              <a:rPr strike="noStrike" u="none" b="1" cap="none" baseline="0" sz="4000" lang="en-US" i="0">
                <a:solidFill>
                  <a:srgbClr val="000080"/>
                </a:solidFill>
                <a:latin typeface="Arial"/>
                <a:ea typeface="Arial"/>
                <a:cs typeface="Arial"/>
                <a:sym typeface="Arial"/>
              </a:rPr>
            </a:br>
            <a:r>
              <a:rPr strike="noStrike" u="none" b="1" cap="none" baseline="0" sz="4000" lang="en-US" i="0">
                <a:solidFill>
                  <a:srgbClr val="000080"/>
                </a:solidFill>
                <a:latin typeface="Arial"/>
                <a:ea typeface="Arial"/>
                <a:cs typeface="Arial"/>
                <a:sym typeface="Arial"/>
              </a:rPr>
              <a:t>Fetch and Execute Cycle</a:t>
            </a:r>
          </a:p>
        </p:txBody>
      </p:sp>
      <p:sp>
        <p:nvSpPr>
          <p:cNvPr id="299" name="Shape 299"/>
          <p:cNvSpPr txBox="1"/>
          <p:nvPr/>
        </p:nvSpPr>
        <p:spPr>
          <a:xfrm>
            <a:off y="2133600" x="4800600"/>
            <a:ext cy="1187449" cx="3276600"/>
          </a:xfrm>
          <a:prstGeom prst="rect">
            <a:avLst/>
          </a:prstGeom>
          <a:solidFill>
            <a:srgbClr val="FFFFFF"/>
          </a:solidFill>
          <a:ln>
            <a:noFill/>
          </a:ln>
        </p:spPr>
        <p:txBody>
          <a:bodyPr bIns="45700" rIns="91425" lIns="91425" tIns="45700" anchor="t" anchorCtr="0">
            <a:noAutofit/>
          </a:bodyPr>
          <a:lstStyle/>
          <a:p>
            <a:pPr algn="l" rtl="0" lvl="0" marR="0" indent="-339725" marL="339725">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1.</a:t>
            </a:r>
            <a:r>
              <a:rPr strike="noStrike" u="none" b="0" cap="none" baseline="0" sz="2400" lang="en-US" i="0">
                <a:solidFill>
                  <a:schemeClr val="dk2"/>
                </a:solidFill>
                <a:latin typeface="Tahoma"/>
                <a:ea typeface="Tahoma"/>
                <a:cs typeface="Tahoma"/>
                <a:sym typeface="Tahoma"/>
              </a:rPr>
              <a:t> Little Man reads the address from the location counter</a:t>
            </a:r>
          </a:p>
        </p:txBody>
      </p:sp>
      <p:sp>
        <p:nvSpPr>
          <p:cNvPr id="300" name="Shape 300"/>
          <p:cNvSpPr txBox="1"/>
          <p:nvPr/>
        </p:nvSpPr>
        <p:spPr>
          <a:xfrm>
            <a:off y="4191000" x="4876800"/>
            <a:ext cy="1552575" cx="3276600"/>
          </a:xfrm>
          <a:prstGeom prst="rect">
            <a:avLst/>
          </a:prstGeom>
          <a:solidFill>
            <a:srgbClr val="FFFFFF"/>
          </a:solidFill>
          <a:ln>
            <a:noFill/>
          </a:ln>
        </p:spPr>
        <p:txBody>
          <a:bodyPr bIns="45700" rIns="91425" lIns="91425" tIns="45700" anchor="t" anchorCtr="0">
            <a:noAutofit/>
          </a:bodyPr>
          <a:lstStyle/>
          <a:p>
            <a:pPr algn="l" rtl="0" lvl="0" marR="0" indent="-339725" marL="339725">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2.</a:t>
            </a:r>
            <a:r>
              <a:rPr strike="noStrike" u="none" b="0" cap="none" baseline="0" sz="2400" lang="en-US" i="0">
                <a:solidFill>
                  <a:schemeClr val="dk2"/>
                </a:solidFill>
                <a:latin typeface="Tahoma"/>
                <a:ea typeface="Tahoma"/>
                <a:cs typeface="Tahoma"/>
                <a:sym typeface="Tahoma"/>
              </a:rPr>
              <a:t> He walks over to the mailbox that corresponds to the  location counter</a:t>
            </a:r>
          </a:p>
        </p:txBody>
      </p:sp>
      <p:pic>
        <p:nvPicPr>
          <p:cNvPr id="301" name="Shape 301"/>
          <p:cNvPicPr preferRelativeResize="0"/>
          <p:nvPr/>
        </p:nvPicPr>
        <p:blipFill rotWithShape="1">
          <a:blip r:embed="rId3">
            <a:alphaModFix/>
          </a:blip>
          <a:srcRect t="0" b="32654" r="44540" l="0"/>
          <a:stretch/>
        </p:blipFill>
        <p:spPr>
          <a:xfrm>
            <a:off y="1524000" x="1295400"/>
            <a:ext cy="4724400" cx="3276600"/>
          </a:xfrm>
          <a:prstGeom prst="rect">
            <a:avLst/>
          </a:prstGeom>
          <a:noFill/>
          <a:ln>
            <a:noFill/>
          </a:ln>
        </p:spPr>
      </p:pic>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5" name="Shape 305"/>
        <p:cNvGrpSpPr/>
        <p:nvPr/>
      </p:nvGrpSpPr>
      <p:grpSpPr>
        <a:xfrm>
          <a:off y="0" x="0"/>
          <a:ext cy="0" cx="0"/>
          <a:chOff y="0" x="0"/>
          <a:chExt cy="0" cx="0"/>
        </a:xfrm>
      </p:grpSpPr>
      <p:sp>
        <p:nvSpPr>
          <p:cNvPr id="306" name="Shape 30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07" name="Shape 30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308" name="Shape 30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Fetch, </a:t>
            </a:r>
            <a:r>
              <a:rPr strike="noStrike" u="none" b="1" cap="none" baseline="0" sz="2800" lang="en-US" i="0">
                <a:solidFill>
                  <a:srgbClr val="000080"/>
                </a:solidFill>
                <a:latin typeface="Arial"/>
                <a:ea typeface="Arial"/>
                <a:cs typeface="Arial"/>
                <a:sym typeface="Arial"/>
              </a:rPr>
              <a:t>cont.</a:t>
            </a:r>
          </a:p>
        </p:txBody>
      </p:sp>
      <p:sp>
        <p:nvSpPr>
          <p:cNvPr id="309" name="Shape 309"/>
          <p:cNvSpPr txBox="1"/>
          <p:nvPr/>
        </p:nvSpPr>
        <p:spPr>
          <a:xfrm>
            <a:off y="1981200" x="5029200"/>
            <a:ext cy="2830511" cx="3276600"/>
          </a:xfrm>
          <a:prstGeom prst="rect">
            <a:avLst/>
          </a:prstGeom>
          <a:solidFill>
            <a:srgbClr val="FFFFFF"/>
          </a:solidFill>
          <a:ln>
            <a:noFill/>
          </a:ln>
        </p:spPr>
        <p:txBody>
          <a:bodyPr bIns="45700" rIns="91425" lIns="91425" tIns="45700" anchor="t" anchorCtr="0">
            <a:noAutofit/>
          </a:bodyPr>
          <a:lstStyle/>
          <a:p>
            <a:pPr algn="l" rtl="0" lvl="0" marR="0" indent="-339725" marL="339725">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3.</a:t>
            </a:r>
            <a:r>
              <a:rPr strike="noStrike" u="none" b="0" cap="none" baseline="0" sz="2400" lang="en-US" i="0">
                <a:solidFill>
                  <a:schemeClr val="dk2"/>
                </a:solidFill>
                <a:latin typeface="Tahoma"/>
                <a:ea typeface="Tahoma"/>
                <a:cs typeface="Tahoma"/>
                <a:sym typeface="Tahoma"/>
              </a:rPr>
              <a:t> And reads the number on the slip of paper (he puts the slip back in case he needs to read it again later)</a:t>
            </a:r>
          </a:p>
          <a:p>
            <a:pPr algn="l" rtl="0" lvl="0" marR="0" indent="0" marL="0">
              <a:lnSpc>
                <a:spcPct val="100000"/>
              </a:lnSpc>
              <a:spcBef>
                <a:spcPts val="0"/>
              </a:spcBef>
              <a:spcAft>
                <a:spcPts val="0"/>
              </a:spcAft>
              <a:buNone/>
            </a:pPr>
            <a:r>
              <a:t/>
            </a:r>
            <a:endParaRPr strike="noStrike" u="none" b="0" cap="none" baseline="0" sz="2400" i="0">
              <a:solidFill>
                <a:schemeClr val="dk2"/>
              </a:solidFill>
              <a:latin typeface="Tahoma"/>
              <a:ea typeface="Tahoma"/>
              <a:cs typeface="Tahoma"/>
              <a:sym typeface="Tahoma"/>
            </a:endParaRPr>
          </a:p>
        </p:txBody>
      </p:sp>
      <p:pic>
        <p:nvPicPr>
          <p:cNvPr id="310" name="Shape 310"/>
          <p:cNvPicPr preferRelativeResize="0"/>
          <p:nvPr/>
        </p:nvPicPr>
        <p:blipFill rotWithShape="1">
          <a:blip r:embed="rId3">
            <a:alphaModFix/>
          </a:blip>
          <a:srcRect t="0" b="0" r="0" l="0"/>
          <a:stretch/>
        </p:blipFill>
        <p:spPr>
          <a:xfrm>
            <a:off y="1795461" x="1066800"/>
            <a:ext cy="2678112" cx="3886200"/>
          </a:xfrm>
          <a:prstGeom prst="rect">
            <a:avLst/>
          </a:prstGeom>
          <a:noFill/>
          <a:ln>
            <a:noFill/>
          </a:ln>
        </p:spPr>
      </p:pic>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4" name="Shape 314"/>
        <p:cNvGrpSpPr/>
        <p:nvPr/>
      </p:nvGrpSpPr>
      <p:grpSpPr>
        <a:xfrm>
          <a:off y="0" x="0"/>
          <a:ext cy="0" cx="0"/>
          <a:chOff y="0" x="0"/>
          <a:chExt cy="0" cx="0"/>
        </a:xfrm>
      </p:grpSpPr>
      <p:sp>
        <p:nvSpPr>
          <p:cNvPr id="315" name="Shape 315"/>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16" name="Shape 316"/>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pic>
        <p:nvPicPr>
          <p:cNvPr id="317" name="Shape 317"/>
          <p:cNvPicPr preferRelativeResize="0"/>
          <p:nvPr/>
        </p:nvPicPr>
        <p:blipFill rotWithShape="1">
          <a:blip r:embed="rId3">
            <a:alphaModFix/>
          </a:blip>
          <a:srcRect t="22322" b="43782" r="0" l="54087"/>
          <a:stretch/>
        </p:blipFill>
        <p:spPr>
          <a:xfrm>
            <a:off y="3581400" x="4953000"/>
            <a:ext cy="2652712" cx="3657600"/>
          </a:xfrm>
          <a:prstGeom prst="rect">
            <a:avLst/>
          </a:prstGeom>
          <a:noFill/>
          <a:ln>
            <a:noFill/>
          </a:ln>
        </p:spPr>
      </p:pic>
      <p:sp>
        <p:nvSpPr>
          <p:cNvPr id="318" name="Shape 31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Execute Portion</a:t>
            </a:r>
          </a:p>
        </p:txBody>
      </p:sp>
      <p:pic>
        <p:nvPicPr>
          <p:cNvPr id="319" name="Shape 319"/>
          <p:cNvPicPr preferRelativeResize="0"/>
          <p:nvPr/>
        </p:nvPicPr>
        <p:blipFill rotWithShape="1">
          <a:blip r:embed="rId3">
            <a:alphaModFix/>
          </a:blip>
          <a:srcRect t="0" b="68011" r="53884" l="0"/>
          <a:stretch/>
        </p:blipFill>
        <p:spPr>
          <a:xfrm>
            <a:off y="1563687" x="914400"/>
            <a:ext cy="2398712" cx="3657600"/>
          </a:xfrm>
          <a:prstGeom prst="rect">
            <a:avLst/>
          </a:prstGeom>
          <a:noFill/>
          <a:ln>
            <a:noFill/>
          </a:ln>
        </p:spPr>
      </p:pic>
      <p:sp>
        <p:nvSpPr>
          <p:cNvPr id="320" name="Shape 320"/>
          <p:cNvSpPr txBox="1"/>
          <p:nvPr/>
        </p:nvSpPr>
        <p:spPr>
          <a:xfrm>
            <a:off y="2438400" x="4191000"/>
            <a:ext cy="457200" cx="2971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321" name="Shape 321"/>
          <p:cNvSpPr txBox="1"/>
          <p:nvPr/>
        </p:nvSpPr>
        <p:spPr>
          <a:xfrm>
            <a:off y="1828800" x="4495800"/>
            <a:ext cy="1371599" cx="3581399"/>
          </a:xfrm>
          <a:prstGeom prst="rect">
            <a:avLst/>
          </a:prstGeom>
          <a:solidFill>
            <a:srgbClr val="FFFFFF"/>
          </a:solidFill>
          <a:ln>
            <a:noFill/>
          </a:ln>
        </p:spPr>
        <p:txBody>
          <a:bodyPr bIns="45700" rIns="91425" lIns="91425" tIns="45700" anchor="t" anchorCtr="0">
            <a:noAutofit/>
          </a:bodyPr>
          <a:lstStyle/>
          <a:p>
            <a:pPr algn="l" rtl="0" lvl="0" marR="0" indent="-339725" marL="339725">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1.</a:t>
            </a:r>
            <a:r>
              <a:rPr strike="noStrike" u="none" b="0" cap="none" baseline="0" sz="2400" lang="en-US" i="0">
                <a:solidFill>
                  <a:schemeClr val="dk2"/>
                </a:solidFill>
                <a:latin typeface="Tahoma"/>
                <a:ea typeface="Tahoma"/>
                <a:cs typeface="Tahoma"/>
                <a:sym typeface="Tahoma"/>
              </a:rPr>
              <a:t> </a:t>
            </a:r>
            <a:r>
              <a:rPr strike="noStrike" u="none" b="0" cap="none" baseline="0" sz="2000" lang="en-US" i="0">
                <a:solidFill>
                  <a:schemeClr val="dk2"/>
                </a:solidFill>
                <a:latin typeface="Tahoma"/>
                <a:ea typeface="Tahoma"/>
                <a:cs typeface="Tahoma"/>
                <a:sym typeface="Tahoma"/>
              </a:rPr>
              <a:t>The Little Man goes to the mailbox address specified in the instruction he just fetched.</a:t>
            </a:r>
          </a:p>
        </p:txBody>
      </p:sp>
      <p:sp>
        <p:nvSpPr>
          <p:cNvPr id="322" name="Shape 322"/>
          <p:cNvSpPr txBox="1"/>
          <p:nvPr/>
        </p:nvSpPr>
        <p:spPr>
          <a:xfrm>
            <a:off y="4343400" x="1219200"/>
            <a:ext cy="1371599" cx="3733800"/>
          </a:xfrm>
          <a:prstGeom prst="rect">
            <a:avLst/>
          </a:prstGeom>
          <a:solidFill>
            <a:srgbClr val="FFFFFF"/>
          </a:solidFill>
          <a:ln>
            <a:noFill/>
          </a:ln>
        </p:spPr>
        <p:txBody>
          <a:bodyPr bIns="45700" rIns="91425" lIns="91425" tIns="45700" anchor="t" anchorCtr="0">
            <a:noAutofit/>
          </a:bodyPr>
          <a:lstStyle/>
          <a:p>
            <a:pPr algn="l" rtl="0" lvl="0" marR="0" indent="-339725" marL="339725">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2.</a:t>
            </a:r>
            <a:r>
              <a:rPr strike="noStrike" u="none" b="0" cap="none" baseline="0" sz="2400" lang="en-US" i="0">
                <a:solidFill>
                  <a:schemeClr val="dk2"/>
                </a:solidFill>
                <a:latin typeface="Tahoma"/>
                <a:ea typeface="Tahoma"/>
                <a:cs typeface="Tahoma"/>
                <a:sym typeface="Tahoma"/>
              </a:rPr>
              <a:t> </a:t>
            </a:r>
            <a:r>
              <a:rPr strike="noStrike" u="none" b="0" cap="none" baseline="0" sz="2000" lang="en-US" i="0">
                <a:solidFill>
                  <a:schemeClr val="dk2"/>
                </a:solidFill>
                <a:latin typeface="Tahoma"/>
                <a:ea typeface="Tahoma"/>
                <a:cs typeface="Tahoma"/>
                <a:sym typeface="Tahoma"/>
              </a:rPr>
              <a:t>He reads the number in that mailbox (he remembers to replace it in case he needs it later).</a:t>
            </a:r>
          </a:p>
        </p:txBody>
      </p:sp>
      <p:sp>
        <p:nvSpPr>
          <p:cNvPr id="323" name="Shape 323"/>
          <p:cNvSpPr txBox="1"/>
          <p:nvPr/>
        </p:nvSpPr>
        <p:spPr>
          <a:xfrm>
            <a:off y="4267200" x="5029200"/>
            <a:ext cy="609599" cx="228600"/>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324" name="Shape 324"/>
          <p:cNvSpPr txBox="1"/>
          <p:nvPr/>
        </p:nvSpPr>
        <p:spPr>
          <a:xfrm>
            <a:off y="4191000" x="4876800"/>
            <a:ext cy="762000" cx="304799"/>
          </a:xfrm>
          <a:prstGeom prst="rect">
            <a:avLst/>
          </a:prstGeom>
          <a:solidFill>
            <a:schemeClr val="lt1"/>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9" name="Shape 329"/>
        <p:cNvGrpSpPr/>
        <p:nvPr/>
      </p:nvGrpSpPr>
      <p:grpSpPr>
        <a:xfrm>
          <a:off y="0" x="0"/>
          <a:ext cy="0" cx="0"/>
          <a:chOff y="0" x="0"/>
          <a:chExt cy="0" cx="0"/>
        </a:xfrm>
      </p:grpSpPr>
      <p:sp>
        <p:nvSpPr>
          <p:cNvPr id="330" name="Shape 33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31" name="Shape 33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332" name="Shape 33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Execute, cont. </a:t>
            </a:r>
          </a:p>
        </p:txBody>
      </p:sp>
      <p:pic>
        <p:nvPicPr>
          <p:cNvPr id="333" name="Shape 333"/>
          <p:cNvPicPr preferRelativeResize="0"/>
          <p:nvPr/>
        </p:nvPicPr>
        <p:blipFill rotWithShape="1">
          <a:blip r:embed="rId3">
            <a:alphaModFix/>
          </a:blip>
          <a:srcRect t="43774" b="19186" r="54680" l="0"/>
          <a:stretch/>
        </p:blipFill>
        <p:spPr>
          <a:xfrm>
            <a:off y="1524000" x="914400"/>
            <a:ext cy="2798762" cx="3886200"/>
          </a:xfrm>
          <a:prstGeom prst="rect">
            <a:avLst/>
          </a:prstGeom>
          <a:noFill/>
          <a:ln>
            <a:noFill/>
          </a:ln>
        </p:spPr>
      </p:pic>
      <p:sp>
        <p:nvSpPr>
          <p:cNvPr id="334" name="Shape 334"/>
          <p:cNvSpPr txBox="1"/>
          <p:nvPr/>
        </p:nvSpPr>
        <p:spPr>
          <a:xfrm>
            <a:off y="2133600" x="4953000"/>
            <a:ext cy="1066799" cx="3581399"/>
          </a:xfrm>
          <a:prstGeom prst="rect">
            <a:avLst/>
          </a:prstGeom>
          <a:solidFill>
            <a:srgbClr val="FFFFFF"/>
          </a:solid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3.</a:t>
            </a:r>
            <a:r>
              <a:rPr strike="noStrike" u="none" b="0" cap="none" baseline="0" sz="2400" lang="en-US" i="0">
                <a:solidFill>
                  <a:schemeClr val="dk2"/>
                </a:solidFill>
                <a:latin typeface="Tahoma"/>
                <a:ea typeface="Tahoma"/>
                <a:cs typeface="Tahoma"/>
                <a:sym typeface="Tahoma"/>
              </a:rPr>
              <a:t> </a:t>
            </a:r>
            <a:r>
              <a:rPr strike="noStrike" u="none" b="0" cap="none" baseline="0" sz="2000" lang="en-US" i="0">
                <a:solidFill>
                  <a:schemeClr val="dk2"/>
                </a:solidFill>
                <a:latin typeface="Tahoma"/>
                <a:ea typeface="Tahoma"/>
                <a:cs typeface="Tahoma"/>
                <a:sym typeface="Tahoma"/>
              </a:rPr>
              <a:t>He walks over to the calculator and punches the number in.</a:t>
            </a:r>
          </a:p>
        </p:txBody>
      </p:sp>
      <p:sp>
        <p:nvSpPr>
          <p:cNvPr id="335" name="Shape 335"/>
          <p:cNvSpPr txBox="1"/>
          <p:nvPr/>
        </p:nvSpPr>
        <p:spPr>
          <a:xfrm>
            <a:off y="4648200" x="838200"/>
            <a:ext cy="1371599" cx="3809999"/>
          </a:xfrm>
          <a:prstGeom prst="rect">
            <a:avLst/>
          </a:prstGeom>
          <a:solidFill>
            <a:srgbClr val="FFFFFF"/>
          </a:solid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4.</a:t>
            </a:r>
            <a:r>
              <a:rPr strike="noStrike" u="none" b="0" cap="none" baseline="0" sz="2400" lang="en-US" i="0">
                <a:solidFill>
                  <a:schemeClr val="dk2"/>
                </a:solidFill>
                <a:latin typeface="Tahoma"/>
                <a:ea typeface="Tahoma"/>
                <a:cs typeface="Tahoma"/>
                <a:sym typeface="Tahoma"/>
              </a:rPr>
              <a:t> </a:t>
            </a:r>
            <a:r>
              <a:rPr strike="noStrike" u="none" b="0" cap="none" baseline="0" sz="2000" lang="en-US" i="0">
                <a:solidFill>
                  <a:schemeClr val="dk2"/>
                </a:solidFill>
                <a:latin typeface="Tahoma"/>
                <a:ea typeface="Tahoma"/>
                <a:cs typeface="Tahoma"/>
                <a:sym typeface="Tahoma"/>
              </a:rPr>
              <a:t>He walks over to the location counter and clicks it, which gets him ready to fetch the next instruction.</a:t>
            </a:r>
          </a:p>
        </p:txBody>
      </p:sp>
      <p:sp>
        <p:nvSpPr>
          <p:cNvPr id="336" name="Shape 336"/>
          <p:cNvSpPr txBox="1"/>
          <p:nvPr/>
        </p:nvSpPr>
        <p:spPr>
          <a:xfrm>
            <a:off y="4953000" x="4724400"/>
            <a:ext cy="184149" cx="381000"/>
          </a:xfrm>
          <a:prstGeom prst="rect">
            <a:avLst/>
          </a:prstGeom>
          <a:solidFill>
            <a:schemeClr val="lt1"/>
          </a:solid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600" lang="en-US" i="0">
                <a:solidFill>
                  <a:schemeClr val="dk1"/>
                </a:solidFill>
                <a:latin typeface="Arial"/>
                <a:ea typeface="Arial"/>
                <a:cs typeface="Arial"/>
                <a:sym typeface="Arial"/>
              </a:rPr>
              <a:t>   </a:t>
            </a:r>
          </a:p>
        </p:txBody>
      </p:sp>
      <p:pic>
        <p:nvPicPr>
          <p:cNvPr id="337" name="Shape 337"/>
          <p:cNvPicPr preferRelativeResize="0"/>
          <p:nvPr/>
        </p:nvPicPr>
        <p:blipFill rotWithShape="1">
          <a:blip r:embed="rId3">
            <a:alphaModFix/>
          </a:blip>
          <a:srcRect t="65916" b="0" r="0" l="53999"/>
          <a:stretch/>
        </p:blipFill>
        <p:spPr>
          <a:xfrm>
            <a:off y="3630612" x="4800600"/>
            <a:ext cy="2578099" cx="3962399"/>
          </a:xfrm>
          <a:prstGeom prst="rect">
            <a:avLst/>
          </a:prstGeom>
          <a:noFill/>
          <a:ln>
            <a:noFill/>
          </a:ln>
        </p:spPr>
      </p:pic>
      <p:sp>
        <p:nvSpPr>
          <p:cNvPr id="338" name="Shape 338"/>
          <p:cNvSpPr txBox="1"/>
          <p:nvPr/>
        </p:nvSpPr>
        <p:spPr>
          <a:xfrm>
            <a:off y="5181600" x="4953000"/>
            <a:ext cy="228600" cx="381000"/>
          </a:xfrm>
          <a:prstGeom prst="rect">
            <a:avLst/>
          </a:prstGeom>
          <a:solidFill>
            <a:schemeClr val="lt1"/>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2" name="Shape 342"/>
        <p:cNvGrpSpPr/>
        <p:nvPr/>
      </p:nvGrpSpPr>
      <p:grpSpPr>
        <a:xfrm>
          <a:off y="0" x="0"/>
          <a:ext cy="0" cx="0"/>
          <a:chOff y="0" x="0"/>
          <a:chExt cy="0" cx="0"/>
        </a:xfrm>
      </p:grpSpPr>
      <p:sp>
        <p:nvSpPr>
          <p:cNvPr id="343" name="Shape 343"/>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44" name="Shape 344"/>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345" name="Shape 34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von Neumann Architecture</a:t>
            </a:r>
            <a:r>
              <a:rPr strike="noStrike" u="none" b="1" cap="none" baseline="0" sz="4400" lang="en-US" i="0">
                <a:solidFill>
                  <a:srgbClr val="000080"/>
                </a:solidFill>
                <a:latin typeface="Arial"/>
                <a:ea typeface="Arial"/>
                <a:cs typeface="Arial"/>
                <a:sym typeface="Arial"/>
              </a:rPr>
              <a:t> </a:t>
            </a:r>
            <a:r>
              <a:rPr strike="noStrike" u="none" b="1" cap="none" baseline="0" sz="2800" lang="en-US" i="0">
                <a:solidFill>
                  <a:srgbClr val="000080"/>
                </a:solidFill>
                <a:latin typeface="Arial"/>
                <a:ea typeface="Arial"/>
                <a:cs typeface="Arial"/>
                <a:sym typeface="Arial"/>
              </a:rPr>
              <a:t>(1945)</a:t>
            </a:r>
          </a:p>
        </p:txBody>
      </p:sp>
      <p:sp>
        <p:nvSpPr>
          <p:cNvPr id="346" name="Shape 34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100000"/>
              <a:buFont typeface="Arial"/>
              <a:buChar char="▪"/>
            </a:pPr>
            <a:r>
              <a:rPr strike="noStrike" u="none" b="0" cap="none" baseline="0" sz="3200" lang="en-US" i="0">
                <a:solidFill>
                  <a:schemeClr val="dk1"/>
                </a:solidFill>
                <a:latin typeface="Arial"/>
                <a:ea typeface="Arial"/>
                <a:cs typeface="Arial"/>
                <a:sym typeface="Arial"/>
              </a:rPr>
              <a:t>Stored program concept</a:t>
            </a:r>
          </a:p>
          <a:p>
            <a:pPr algn="l" rtl="0" lvl="0" marR="0" indent="-342900" marL="342900">
              <a:lnSpc>
                <a:spcPct val="100000"/>
              </a:lnSpc>
              <a:spcBef>
                <a:spcPts val="640"/>
              </a:spcBef>
              <a:spcAft>
                <a:spcPts val="0"/>
              </a:spcAft>
              <a:buClr>
                <a:schemeClr val="dk2"/>
              </a:buClr>
              <a:buSzPct val="100000"/>
              <a:buFont typeface="Arial"/>
              <a:buChar char="▪"/>
            </a:pPr>
            <a:r>
              <a:rPr strike="noStrike" u="none" b="0" cap="none" baseline="0" sz="3200" lang="en-US" i="0">
                <a:solidFill>
                  <a:schemeClr val="dk1"/>
                </a:solidFill>
                <a:latin typeface="Arial"/>
                <a:ea typeface="Arial"/>
                <a:cs typeface="Arial"/>
                <a:sym typeface="Arial"/>
              </a:rPr>
              <a:t>Memory is addressed linearly</a:t>
            </a:r>
          </a:p>
          <a:p>
            <a:pPr algn="l" rtl="0" lvl="0" marR="0" indent="-342900" marL="342900">
              <a:lnSpc>
                <a:spcPct val="100000"/>
              </a:lnSpc>
              <a:spcBef>
                <a:spcPts val="640"/>
              </a:spcBef>
              <a:spcAft>
                <a:spcPts val="0"/>
              </a:spcAft>
              <a:buClr>
                <a:schemeClr val="dk2"/>
              </a:buClr>
              <a:buSzPct val="100000"/>
              <a:buFont typeface="Arial"/>
              <a:buChar char="▪"/>
            </a:pPr>
            <a:r>
              <a:rPr strike="noStrike" u="none" b="0" cap="none" baseline="0" sz="3200" lang="en-US" i="0">
                <a:solidFill>
                  <a:schemeClr val="dk1"/>
                </a:solidFill>
                <a:latin typeface="Arial"/>
                <a:ea typeface="Arial"/>
                <a:cs typeface="Arial"/>
                <a:sym typeface="Arial"/>
              </a:rPr>
              <a:t>Memory is addressed without regard to content</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0" name="Shape 350"/>
        <p:cNvGrpSpPr/>
        <p:nvPr/>
      </p:nvGrpSpPr>
      <p:grpSpPr>
        <a:xfrm>
          <a:off y="0" x="0"/>
          <a:ext cy="0" cx="0"/>
          <a:chOff y="0" x="0"/>
          <a:chExt cy="0" cx="0"/>
        </a:xfrm>
      </p:grpSpPr>
      <p:sp>
        <p:nvSpPr>
          <p:cNvPr id="351" name="Shape 351"/>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52" name="Shape 35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353" name="Shape 35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Copyright 2010 John Wiley &amp; Sons</a:t>
            </a:r>
          </a:p>
        </p:txBody>
      </p:sp>
      <p:sp>
        <p:nvSpPr>
          <p:cNvPr id="354" name="Shape 354"/>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0" marL="0">
              <a:lnSpc>
                <a:spcPct val="90000"/>
              </a:lnSpc>
              <a:spcBef>
                <a:spcPts val="0"/>
              </a:spcBef>
              <a:spcAft>
                <a:spcPts val="0"/>
              </a:spcAft>
              <a:buClr>
                <a:srgbClr val="000080"/>
              </a:buClr>
              <a:buSzPct val="25000"/>
              <a:buFont typeface="Arial"/>
              <a:buNone/>
            </a:pPr>
            <a:r>
              <a:rPr strike="noStrike" u="none" b="0" cap="none" baseline="0" sz="2400" lang="en-US" i="0">
                <a:solidFill>
                  <a:schemeClr val="dk1"/>
                </a:solidFill>
                <a:latin typeface="Arial"/>
                <a:ea typeface="Arial"/>
                <a:cs typeface="Arial"/>
                <a:sym typeface="Arial"/>
              </a:rPr>
              <a:t>All rights reserved.  Reproduction or translation of this work beyond that permitted in section 117 of the 1976 United States Copyright Act without express permission of the copyright owner is unlawful.  Request for further information should be addressed to the Permissions Department, John Wiley &amp; Sons, Inc.  The purchaser may make back-up copies for his/her own use only and not for distribution or resale.  The Publisher assumes no responsibility for errors, omissions, or damages caused by the use of these programs or from the use of the information contained herein.”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y="0" x="0"/>
          <a:ext cy="0" cx="0"/>
          <a:chOff y="0" x="0"/>
          <a:chExt cy="0" cx="0"/>
        </a:xfrm>
      </p:grpSpPr>
      <p:sp>
        <p:nvSpPr>
          <p:cNvPr id="115" name="Shape 115"/>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16" name="Shape 116"/>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17" name="Shape 11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Mailboxes: Address vs. Content</a:t>
            </a:r>
          </a:p>
        </p:txBody>
      </p:sp>
      <p:sp>
        <p:nvSpPr>
          <p:cNvPr id="118" name="Shape 118"/>
          <p:cNvSpPr txBox="1"/>
          <p:nvPr>
            <p:ph idx="1" type="body"/>
          </p:nvPr>
        </p:nvSpPr>
        <p:spPr>
          <a:xfrm>
            <a:off y="1524000" x="914400"/>
            <a:ext cy="4525961" cx="7619999"/>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Addresses are consecutive starting at 00 and ending at 99</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Content may be</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Data, a three digit number, or</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Instructions</a:t>
            </a:r>
          </a:p>
        </p:txBody>
      </p:sp>
      <p:graphicFrame>
        <p:nvGraphicFramePr>
          <p:cNvPr id="119" name="Shape 119"/>
          <p:cNvGraphicFramePr/>
          <p:nvPr/>
        </p:nvGraphicFramePr>
        <p:xfrm>
          <a:off y="4038600" x="1524000"/>
          <a:ext cy="3000000" cx="3000000"/>
        </p:xfrm>
        <a:graphic>
          <a:graphicData uri="http://schemas.openxmlformats.org/drawingml/2006/table">
            <a:tbl>
              <a:tblPr>
                <a:noFill/>
                <a:tableStyleId>{1EB3CA7E-F7C5-4F15-AD04-34DFFCAEE775}</a:tableStyleId>
              </a:tblPr>
              <a:tblGrid>
                <a:gridCol w="1905000"/>
                <a:gridCol w="1905000"/>
              </a:tblGrid>
              <a:tr h="517525">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Address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Content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9100">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752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y="0" x="0"/>
          <a:ext cy="0" cx="0"/>
          <a:chOff y="0" x="0"/>
          <a:chExt cy="0" cx="0"/>
        </a:xfrm>
      </p:grpSpPr>
      <p:sp>
        <p:nvSpPr>
          <p:cNvPr id="124" name="Shape 12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25" name="Shape 12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26" name="Shape 12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Content:  Instructions</a:t>
            </a:r>
          </a:p>
        </p:txBody>
      </p:sp>
      <p:sp>
        <p:nvSpPr>
          <p:cNvPr id="127" name="Shape 127"/>
          <p:cNvSpPr txBox="1"/>
          <p:nvPr>
            <p:ph idx="1" type="body"/>
          </p:nvPr>
        </p:nvSpPr>
        <p:spPr>
          <a:xfrm>
            <a:off y="1447800" x="914400"/>
            <a:ext cy="4525961" cx="7696199"/>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Op code</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In LMC, represented by a single digit</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Operation code</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Arbitrary mnemonic</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Operand</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In LMC, represented by two digits following the op code</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Object to be manipulated</a:t>
            </a:r>
          </a:p>
          <a:p>
            <a:pPr algn="l" rtl="0" lvl="2" marR="0" indent="-228600" marL="1143000">
              <a:lnSpc>
                <a:spcPct val="10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Data or</a:t>
            </a:r>
          </a:p>
          <a:p>
            <a:pPr algn="l" rtl="0" lvl="2" marR="0" indent="-228600" marL="1143000">
              <a:lnSpc>
                <a:spcPct val="10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Address of data</a:t>
            </a:r>
          </a:p>
        </p:txBody>
      </p:sp>
      <p:graphicFrame>
        <p:nvGraphicFramePr>
          <p:cNvPr id="128" name="Shape 128"/>
          <p:cNvGraphicFramePr/>
          <p:nvPr/>
        </p:nvGraphicFramePr>
        <p:xfrm>
          <a:off y="4953000" x="1905000"/>
          <a:ext cy="3000000" cx="3000000"/>
        </p:xfrm>
        <a:graphic>
          <a:graphicData uri="http://schemas.openxmlformats.org/drawingml/2006/table">
            <a:tbl>
              <a:tblPr>
                <a:noFill/>
                <a:tableStyleId>{C0801CBC-4CD2-46F6-B4BB-DB6AE69E32A6}</a:tableStyleId>
              </a:tblPr>
              <a:tblGrid>
                <a:gridCol w="1905000"/>
                <a:gridCol w="1905000"/>
                <a:gridCol w="1905000"/>
              </a:tblGrid>
              <a:tr h="396875">
                <a:tc>
                  <a:txBody>
                    <a:bodyPr>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2000" lang="en-US" i="0">
                          <a:solidFill>
                            <a:srgbClr val="000080"/>
                          </a:solidFill>
                          <a:latin typeface="Arial"/>
                          <a:ea typeface="Arial"/>
                          <a:cs typeface="Arial"/>
                          <a:sym typeface="Arial"/>
                        </a:rPr>
                        <a:t>Address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gridSpan="2">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Content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hMerge="1"/>
              </a:tr>
              <a:tr h="3952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Op code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000" lang="en-US" i="0">
                          <a:solidFill>
                            <a:srgbClr val="FF9F11"/>
                          </a:solidFill>
                          <a:latin typeface="Arial"/>
                          <a:ea typeface="Arial"/>
                          <a:cs typeface="Arial"/>
                          <a:sym typeface="Arial"/>
                        </a:rPr>
                        <a:t>Operand</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968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y="0" x="0"/>
          <a:ext cy="0" cx="0"/>
          <a:chOff y="0" x="0"/>
          <a:chExt cy="0" cx="0"/>
        </a:xfrm>
      </p:grpSpPr>
      <p:sp>
        <p:nvSpPr>
          <p:cNvPr id="133" name="Shape 133"/>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34" name="Shape 134"/>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35" name="Shape 13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Magic!</a:t>
            </a:r>
          </a:p>
        </p:txBody>
      </p:sp>
      <p:sp>
        <p:nvSpPr>
          <p:cNvPr id="136" name="Shape 13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Load program into memory</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Put data into In Basket</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y="0" x="0"/>
          <a:ext cy="0" cx="0"/>
          <a:chOff y="0" x="0"/>
          <a:chExt cy="0" cx="0"/>
        </a:xfrm>
      </p:grpSpPr>
      <p:sp>
        <p:nvSpPr>
          <p:cNvPr id="141" name="Shape 141"/>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42" name="Shape 14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43" name="Shape 14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Assembly Language</a:t>
            </a:r>
          </a:p>
        </p:txBody>
      </p:sp>
      <p:sp>
        <p:nvSpPr>
          <p:cNvPr id="144" name="Shape 144"/>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Specific to a CPU</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1 to 1 correspondence between assembly language instruction and binary (machine) language instruction</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1">
                <a:solidFill>
                  <a:srgbClr val="000080"/>
                </a:solidFill>
                <a:latin typeface="Arial"/>
                <a:ea typeface="Arial"/>
                <a:cs typeface="Arial"/>
                <a:sym typeface="Arial"/>
              </a:rPr>
              <a:t>Mnemonics</a:t>
            </a:r>
            <a:r>
              <a:rPr strike="noStrike" u="none" b="0" cap="none" baseline="0" sz="3200" lang="en-US" i="0">
                <a:solidFill>
                  <a:schemeClr val="dk1"/>
                </a:solidFill>
                <a:latin typeface="Arial"/>
                <a:ea typeface="Arial"/>
                <a:cs typeface="Arial"/>
                <a:sym typeface="Arial"/>
              </a:rPr>
              <a:t> (short character sequence) represent instructions</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Used when programmer needs precise control over hardware, e.g., device drivers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8" name="Shape 148"/>
        <p:cNvGrpSpPr/>
        <p:nvPr/>
      </p:nvGrpSpPr>
      <p:grpSpPr>
        <a:xfrm>
          <a:off y="0" x="0"/>
          <a:ext cy="0" cx="0"/>
          <a:chOff y="0" x="0"/>
          <a:chExt cy="0" cx="0"/>
        </a:xfrm>
      </p:grpSpPr>
      <p:sp>
        <p:nvSpPr>
          <p:cNvPr id="149" name="Shape 149"/>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50" name="Shape 150"/>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51" name="Shape 151"/>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Instruction Set</a:t>
            </a:r>
          </a:p>
        </p:txBody>
      </p:sp>
      <p:graphicFrame>
        <p:nvGraphicFramePr>
          <p:cNvPr id="152" name="Shape 152"/>
          <p:cNvGraphicFramePr/>
          <p:nvPr/>
        </p:nvGraphicFramePr>
        <p:xfrm>
          <a:off y="1447800" x="1600200"/>
          <a:ext cy="3000000" cx="3000000"/>
        </p:xfrm>
        <a:graphic>
          <a:graphicData uri="http://schemas.openxmlformats.org/drawingml/2006/table">
            <a:tbl>
              <a:tblPr>
                <a:noFill/>
                <a:tableStyleId>{331303F3-0A39-4B8D-9720-181B3CDC1533}</a:tableStyleId>
              </a:tblPr>
              <a:tblGrid>
                <a:gridCol w="2779700"/>
                <a:gridCol w="914400"/>
                <a:gridCol w="1465250"/>
              </a:tblGrid>
              <a:tr h="685800">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Arithmetic</a:t>
                      </a:r>
                    </a:p>
                  </a:txBody>
                  <a:tcPr marR="0" marB="0" marT="0" marL="0"/>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1xx</a:t>
                      </a:r>
                    </a:p>
                  </a:txBody>
                  <a:tcPr marR="0" marB="0" marT="0" marL="0"/>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ADD</a:t>
                      </a:r>
                    </a:p>
                  </a:txBody>
                  <a:tcPr marR="0" marB="0" marT="0" marL="0"/>
                </a:tc>
              </a:tr>
              <a:tr h="6111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28575" cap="flat">
                      <a:solidFill>
                        <a:schemeClr val="dk1"/>
                      </a:solidFill>
                      <a:prstDash val="solid"/>
                      <a:round/>
                      <a:headEnd w="med" len="med" type="none"/>
                      <a:tailEnd w="med" len="med" type="none"/>
                    </a:lnL>
                  </a:tcPr>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2xx</a:t>
                      </a:r>
                    </a:p>
                  </a:txBody>
                  <a:tcPr marR="0" marB="0" marT="0" marL="0"/>
                </a:tc>
                <a:tc>
                  <a:txBody>
                    <a:bodyPr>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2800" lang="en-US" i="0">
                          <a:solidFill>
                            <a:srgbClr val="000080"/>
                          </a:solidFill>
                          <a:latin typeface="Arial"/>
                          <a:ea typeface="Arial"/>
                          <a:cs typeface="Arial"/>
                          <a:sym typeface="Arial"/>
                        </a:rPr>
                        <a:t>SUB</a:t>
                      </a:r>
                    </a:p>
                  </a:txBody>
                  <a:tcPr marR="0" marB="0" marT="0" marL="0"/>
                </a:tc>
              </a:tr>
              <a:tr h="614350">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Data Movement</a:t>
                      </a: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3xx</a:t>
                      </a: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STORE</a:t>
                      </a:r>
                    </a:p>
                  </a:txBody>
                  <a:tcPr marR="0" marB="0" marT="0" marL="0"/>
                </a:tc>
              </a:tr>
              <a:tr h="6111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5xx</a:t>
                      </a:r>
                    </a:p>
                  </a:txBody>
                  <a:tcPr marR="0" marB="0" marT="0" marL="0"/>
                </a:tc>
                <a:tc>
                  <a:txBody>
                    <a:bodyPr>
                      <a:no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LOAD</a:t>
                      </a:r>
                    </a:p>
                  </a:txBody>
                  <a:tcPr marR="0" marB="0" marT="0" marL="0"/>
                </a:tc>
              </a:tr>
              <a:tr h="614350">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Input/Output</a:t>
                      </a: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901</a:t>
                      </a: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INPUT</a:t>
                      </a:r>
                    </a:p>
                  </a:txBody>
                  <a:tcPr marR="0" marB="0" marT="0" marL="0"/>
                </a:tc>
              </a:tr>
              <a:tr h="6111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902</a:t>
                      </a:r>
                    </a:p>
                  </a:txBody>
                  <a:tcPr marR="0" marB="0" marT="0" marL="0"/>
                </a:tc>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Output</a:t>
                      </a:r>
                    </a:p>
                  </a:txBody>
                  <a:tcPr marR="0" marB="0" marT="0" marL="0"/>
                </a:tc>
              </a:tr>
              <a:tr h="1030275">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800" lang="en-US" i="0">
                          <a:solidFill>
                            <a:srgbClr val="555FFF"/>
                          </a:solidFill>
                          <a:latin typeface="Arial"/>
                          <a:ea typeface="Arial"/>
                          <a:cs typeface="Arial"/>
                          <a:sym typeface="Arial"/>
                        </a:rPr>
                        <a:t>Machine Control</a:t>
                      </a:r>
                      <a:br>
                        <a:rPr strike="noStrike" u="none" b="0" cap="none" baseline="0" sz="2800" lang="en-US" i="0">
                          <a:solidFill>
                            <a:srgbClr val="555FFF"/>
                          </a:solidFill>
                          <a:latin typeface="Arial"/>
                          <a:ea typeface="Arial"/>
                          <a:cs typeface="Arial"/>
                          <a:sym typeface="Arial"/>
                        </a:rPr>
                      </a:br>
                      <a:r>
                        <a:rPr strike="noStrike" u="none" b="0" cap="none" baseline="0" sz="2800" lang="en-US" i="0">
                          <a:solidFill>
                            <a:srgbClr val="555FFF"/>
                          </a:solidFill>
                          <a:latin typeface="Arial"/>
                          <a:ea typeface="Arial"/>
                          <a:cs typeface="Arial"/>
                          <a:sym typeface="Arial"/>
                        </a:rPr>
                        <a:t>(coffee break)</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800" lang="en-US" i="0">
                          <a:solidFill>
                            <a:srgbClr val="555FFF"/>
                          </a:solidFill>
                          <a:latin typeface="Arial"/>
                          <a:ea typeface="Arial"/>
                          <a:cs typeface="Arial"/>
                          <a:sym typeface="Arial"/>
                        </a:rPr>
                        <a:t>000</a:t>
                      </a:r>
                    </a:p>
                  </a:txBody>
                  <a:tcPr marR="0" marB="0" marT="0" marL="0"/>
                </a:tc>
                <a:tc>
                  <a:txBody>
                    <a:bodyPr>
                      <a:noAutofit/>
                    </a:bodyPr>
                    <a:lstStyle/>
                    <a:p>
                      <a:pPr algn="l" rtl="0" lvl="0" marR="0" indent="0" marL="0">
                        <a:lnSpc>
                          <a:spcPct val="100000"/>
                        </a:lnSpc>
                        <a:spcBef>
                          <a:spcPts val="0"/>
                        </a:spcBef>
                        <a:spcAft>
                          <a:spcPts val="0"/>
                        </a:spcAft>
                        <a:buClr>
                          <a:srgbClr val="555FFF"/>
                        </a:buClr>
                        <a:buSzPct val="25000"/>
                        <a:buFont typeface="Arial"/>
                        <a:buNone/>
                      </a:pPr>
                      <a:r>
                        <a:rPr strike="noStrike" u="none" b="0" cap="none" baseline="0" sz="2800" lang="en-US" i="0">
                          <a:solidFill>
                            <a:srgbClr val="555FFF"/>
                          </a:solidFill>
                          <a:latin typeface="Arial"/>
                          <a:ea typeface="Arial"/>
                          <a:cs typeface="Arial"/>
                          <a:sym typeface="Arial"/>
                        </a:rPr>
                        <a:t>HALT</a:t>
                      </a:r>
                    </a:p>
                    <a:p>
                      <a:pPr algn="l" rtl="0" lvl="0" marR="0" indent="0" marL="0">
                        <a:lnSpc>
                          <a:spcPct val="100000"/>
                        </a:lnSpc>
                        <a:spcBef>
                          <a:spcPts val="560"/>
                        </a:spcBef>
                        <a:spcAft>
                          <a:spcPts val="0"/>
                        </a:spcAft>
                        <a:buClr>
                          <a:srgbClr val="555FFF"/>
                        </a:buClr>
                        <a:buSzPct val="25000"/>
                        <a:buFont typeface="Arial"/>
                        <a:buNone/>
                      </a:pPr>
                      <a:r>
                        <a:rPr strike="noStrike" u="none" b="0" cap="none" baseline="0" sz="2800" lang="en-US" i="0">
                          <a:solidFill>
                            <a:srgbClr val="555FFF"/>
                          </a:solidFill>
                          <a:latin typeface="Arial"/>
                          <a:ea typeface="Arial"/>
                          <a:cs typeface="Arial"/>
                          <a:sym typeface="Arial"/>
                        </a:rPr>
                        <a:t>COB</a:t>
                      </a:r>
                    </a:p>
                  </a:txBody>
                  <a:tcPr marR="0" marB="0" marT="0" marL="0"/>
                </a:tc>
              </a:tr>
            </a:tbl>
          </a:graphicData>
        </a:graphic>
      </p:graphicFrame>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6" name="Shape 156"/>
        <p:cNvGrpSpPr/>
        <p:nvPr/>
      </p:nvGrpSpPr>
      <p:grpSpPr>
        <a:xfrm>
          <a:off y="0" x="0"/>
          <a:ext cy="0" cx="0"/>
          <a:chOff y="0" x="0"/>
          <a:chExt cy="0" cx="0"/>
        </a:xfrm>
      </p:grpSpPr>
      <p:sp>
        <p:nvSpPr>
          <p:cNvPr id="157" name="Shape 15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58" name="Shape 15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sp>
        <p:nvSpPr>
          <p:cNvPr id="159" name="Shape 15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Input/Output </a:t>
            </a:r>
          </a:p>
        </p:txBody>
      </p:sp>
      <p:sp>
        <p:nvSpPr>
          <p:cNvPr id="160" name="Shape 16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Move data between calculator and in/out baskets</a:t>
            </a:r>
          </a:p>
        </p:txBody>
      </p:sp>
      <p:graphicFrame>
        <p:nvGraphicFramePr>
          <p:cNvPr id="161" name="Shape 161"/>
          <p:cNvGraphicFramePr/>
          <p:nvPr/>
        </p:nvGraphicFramePr>
        <p:xfrm>
          <a:off y="2743200" x="1676400"/>
          <a:ext cy="3000000" cx="3000000"/>
        </p:xfrm>
        <a:graphic>
          <a:graphicData uri="http://schemas.openxmlformats.org/drawingml/2006/table">
            <a:tbl>
              <a:tblPr>
                <a:noFill/>
                <a:tableStyleId>{AD288ECC-DDEC-452F-91FE-E3ABC0F42847}</a:tableStyleId>
              </a:tblPr>
              <a:tblGrid>
                <a:gridCol w="1828800"/>
                <a:gridCol w="347650"/>
                <a:gridCol w="1828800"/>
                <a:gridCol w="1828800"/>
              </a:tblGrid>
              <a:tr h="5476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B w="12700" cap="flat">
                      <a:solidFill>
                        <a:schemeClr val="lt1"/>
                      </a:solidFill>
                      <a:prstDash val="solid"/>
                      <a:round/>
                      <a:headEnd w="med" len="med" type="none"/>
                      <a:tailEnd w="med" len="med" type="none"/>
                    </a:lnB>
                  </a:tcPr>
                </a:tc>
                <a:tc gridSpan="2">
                  <a:txBody>
                    <a:bodyPr>
                      <a:noAutofit/>
                    </a:bodyPr>
                    <a:lstStyle/>
                    <a:p>
                      <a:pPr algn="ct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Content</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hMerge="1"/>
              </a:tr>
              <a:tr h="1030275">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Op Code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Operand</a:t>
                      </a:r>
                    </a:p>
                    <a:p>
                      <a:pPr algn="ctr" rtl="0" lvl="0" marR="0" indent="0" marL="0">
                        <a:lnSpc>
                          <a:spcPct val="100000"/>
                        </a:lnSpc>
                        <a:spcBef>
                          <a:spcPts val="56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(address)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57225">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600" lang="en-US" i="0">
                          <a:solidFill>
                            <a:srgbClr val="FD1313"/>
                          </a:solidFill>
                          <a:latin typeface="Arial"/>
                          <a:ea typeface="Arial"/>
                          <a:cs typeface="Arial"/>
                          <a:sym typeface="Arial"/>
                        </a:rPr>
                        <a:t>IN </a:t>
                      </a:r>
                      <a:r>
                        <a:rPr strike="noStrike" u="none" b="0" cap="none" baseline="0" sz="1800" lang="en-US" i="0">
                          <a:solidFill>
                            <a:srgbClr val="FD1313"/>
                          </a:solidFill>
                          <a:latin typeface="Arial"/>
                          <a:ea typeface="Arial"/>
                          <a:cs typeface="Arial"/>
                          <a:sym typeface="Arial"/>
                        </a:rPr>
                        <a:t>(input)</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57225">
                <a:tc>
                  <a:txBody>
                    <a:bodyPr>
                      <a:noAutofit/>
                    </a:bodyPr>
                    <a:lstStyle/>
                    <a:p>
                      <a:pPr algn="l" rtl="0" lvl="0" marR="0" indent="0" marL="0">
                        <a:lnSpc>
                          <a:spcPct val="100000"/>
                        </a:lnSpc>
                        <a:spcBef>
                          <a:spcPts val="0"/>
                        </a:spcBef>
                        <a:spcAft>
                          <a:spcPts val="0"/>
                        </a:spcAft>
                        <a:buClr>
                          <a:srgbClr val="FD1313"/>
                        </a:buClr>
                        <a:buSzPct val="25000"/>
                        <a:buFont typeface="Arial"/>
                        <a:buNone/>
                      </a:pPr>
                      <a:r>
                        <a:rPr strike="noStrike" u="none" b="0" cap="none" baseline="0" sz="2600" lang="en-US" i="0">
                          <a:solidFill>
                            <a:srgbClr val="FD1313"/>
                          </a:solidFill>
                          <a:latin typeface="Arial"/>
                          <a:ea typeface="Arial"/>
                          <a:cs typeface="Arial"/>
                          <a:sym typeface="Arial"/>
                        </a:rPr>
                        <a:t>OUT </a:t>
                      </a:r>
                      <a:r>
                        <a:rPr strike="noStrike" u="none" b="0" cap="none" baseline="0" sz="1800" lang="en-US" i="0">
                          <a:solidFill>
                            <a:srgbClr val="FD1313"/>
                          </a:solidFill>
                          <a:latin typeface="Arial"/>
                          <a:ea typeface="Arial"/>
                          <a:cs typeface="Arial"/>
                          <a:sym typeface="Arial"/>
                        </a:rPr>
                        <a:t>(output)</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chemeClr val="lt1"/>
                      </a:solidFill>
                      <a:prstDash val="solid"/>
                      <a:round/>
                      <a:headEnd w="med" len="med" type="none"/>
                      <a:tailEnd w="med" len="med" type="none"/>
                    </a:lnL>
                    <a:lnR w="19050" cap="flat">
                      <a:solidFill>
                        <a:srgbClr val="000080"/>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chemeClr val="lt1"/>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noAutofit/>
                    </a:bodyPr>
                    <a:lstStyle/>
                    <a:p>
                      <a:pPr algn="ctr" rtl="0" lvl="0" marR="0" indent="0" marL="0">
                        <a:lnSpc>
                          <a:spcPct val="100000"/>
                        </a:lnSpc>
                        <a:spcBef>
                          <a:spcPts val="0"/>
                        </a:spcBef>
                        <a:spcAft>
                          <a:spcPts val="0"/>
                        </a:spcAft>
                        <a:buClr>
                          <a:srgbClr val="FD1313"/>
                        </a:buClr>
                        <a:buSzPct val="25000"/>
                        <a:buFont typeface="Arial"/>
                        <a:buNone/>
                      </a:pPr>
                      <a:r>
                        <a:rPr strike="noStrike" u="none" b="0" cap="none" baseline="0" sz="2800" lang="en-US" i="0">
                          <a:solidFill>
                            <a:srgbClr val="FD1313"/>
                          </a:solidFill>
                          <a:latin typeface="Arial"/>
                          <a:ea typeface="Arial"/>
                          <a:cs typeface="Arial"/>
                          <a:sym typeface="Arial"/>
                        </a:rPr>
                        <a:t>02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5" name="Shape 165"/>
        <p:cNvGrpSpPr/>
        <p:nvPr/>
      </p:nvGrpSpPr>
      <p:grpSpPr>
        <a:xfrm>
          <a:off y="0" x="0"/>
          <a:ext cy="0" cx="0"/>
          <a:chOff y="0" x="0"/>
          <a:chExt cy="0" cx="0"/>
        </a:xfrm>
      </p:grpSpPr>
      <p:sp>
        <p:nvSpPr>
          <p:cNvPr id="166" name="Shape 16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67" name="Shape 16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6-*</a:t>
            </a:r>
          </a:p>
        </p:txBody>
      </p:sp>
      <p:pic>
        <p:nvPicPr>
          <p:cNvPr id="168" name="Shape 168"/>
          <p:cNvPicPr preferRelativeResize="0"/>
          <p:nvPr/>
        </p:nvPicPr>
        <p:blipFill rotWithShape="1">
          <a:blip r:embed="rId3">
            <a:alphaModFix/>
          </a:blip>
          <a:srcRect t="0" b="0" r="0" l="0"/>
          <a:stretch/>
        </p:blipFill>
        <p:spPr>
          <a:xfrm>
            <a:off y="1600200" x="2133600"/>
            <a:ext cy="4330700" cx="5638800"/>
          </a:xfrm>
          <a:prstGeom prst="rect">
            <a:avLst/>
          </a:prstGeom>
          <a:noFill/>
          <a:ln>
            <a:noFill/>
          </a:ln>
        </p:spPr>
      </p:pic>
      <p:sp>
        <p:nvSpPr>
          <p:cNvPr id="169" name="Shape 16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LMC Input/Output</a:t>
            </a:r>
          </a:p>
        </p:txBody>
      </p:sp>
      <p:sp>
        <p:nvSpPr>
          <p:cNvPr id="170" name="Shape 170"/>
          <p:cNvSpPr txBox="1"/>
          <p:nvPr/>
        </p:nvSpPr>
        <p:spPr>
          <a:xfrm>
            <a:off y="3429000" x="1447800"/>
            <a:ext cy="1004887" cx="1066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FD1313"/>
              </a:buClr>
              <a:buSzPct val="25000"/>
              <a:buFont typeface="Tahoma"/>
              <a:buNone/>
            </a:pPr>
            <a:r>
              <a:rPr strike="noStrike" u="none" b="0" cap="none" baseline="0" sz="2400" lang="en-US" i="0">
                <a:solidFill>
                  <a:srgbClr val="FD1313"/>
                </a:solidFill>
                <a:latin typeface="Tahoma"/>
                <a:ea typeface="Tahoma"/>
                <a:cs typeface="Tahoma"/>
                <a:sym typeface="Tahoma"/>
              </a:rPr>
              <a:t>IN</a:t>
            </a:r>
          </a:p>
          <a:p>
            <a:pPr algn="l" rtl="0" lvl="0" marR="0" indent="0" marL="0">
              <a:lnSpc>
                <a:spcPct val="100000"/>
              </a:lnSpc>
              <a:spcBef>
                <a:spcPts val="1200"/>
              </a:spcBef>
              <a:spcAft>
                <a:spcPts val="0"/>
              </a:spcAft>
              <a:buClr>
                <a:srgbClr val="FD1313"/>
              </a:buClr>
              <a:buSzPct val="25000"/>
              <a:buFont typeface="Tahoma"/>
              <a:buNone/>
            </a:pPr>
            <a:r>
              <a:rPr strike="noStrike" u="none" b="0" cap="none" baseline="0" sz="2400" lang="en-US" i="0">
                <a:solidFill>
                  <a:srgbClr val="FD1313"/>
                </a:solidFill>
                <a:latin typeface="Tahoma"/>
                <a:ea typeface="Tahoma"/>
                <a:cs typeface="Tahoma"/>
                <a:sym typeface="Tahoma"/>
              </a:rPr>
              <a:t>OUT</a:t>
            </a:r>
          </a:p>
        </p:txBody>
      </p:sp>
      <p:cxnSp>
        <p:nvCxnSpPr>
          <p:cNvPr id="171" name="Shape 171"/>
          <p:cNvCxnSpPr/>
          <p:nvPr/>
        </p:nvCxnSpPr>
        <p:spPr>
          <a:xfrm rot="10800000" flipH="1">
            <a:off y="2819400" x="3505200"/>
            <a:ext cy="838199" cx="1219199"/>
          </a:xfrm>
          <a:prstGeom prst="straightConnector1">
            <a:avLst/>
          </a:prstGeom>
          <a:noFill/>
          <a:ln w="60325" cap="rnd">
            <a:solidFill>
              <a:srgbClr val="FF0000"/>
            </a:solidFill>
            <a:prstDash val="solid"/>
            <a:miter/>
            <a:headEnd w="med" len="med" type="none"/>
            <a:tailEnd w="med" len="med" type="triangle"/>
          </a:ln>
        </p:spPr>
      </p:cxnSp>
      <p:cxnSp>
        <p:nvCxnSpPr>
          <p:cNvPr id="172" name="Shape 172"/>
          <p:cNvCxnSpPr/>
          <p:nvPr/>
        </p:nvCxnSpPr>
        <p:spPr>
          <a:xfrm rot="119999" flipH="1">
            <a:off y="3352800" x="3581400"/>
            <a:ext cy="838199" cx="1219199"/>
          </a:xfrm>
          <a:prstGeom prst="straightConnector1">
            <a:avLst/>
          </a:prstGeom>
          <a:noFill/>
          <a:ln w="60325" cap="rnd">
            <a:solidFill>
              <a:srgbClr val="FF0000"/>
            </a:solidFill>
            <a:prstDash val="solid"/>
            <a:miter/>
            <a:headEnd w="med" len="med" type="none"/>
            <a:tailEnd w="med" len="med" type="triangle"/>
          </a:ln>
        </p:spPr>
      </p:cxn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4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4.xml><?xml version="1.0" encoding="utf-8"?>
<a:theme xmlns:a="http://schemas.openxmlformats.org/drawingml/2006/main" xmlns:r="http://schemas.openxmlformats.org/officeDocument/2006/relationships" name="3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5.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6.xml><?xml version="1.0" encoding="utf-8"?>
<a:theme xmlns:a="http://schemas.openxmlformats.org/drawingml/2006/main" xmlns:r="http://schemas.openxmlformats.org/officeDocument/2006/relationships"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7.xml><?xml version="1.0" encoding="utf-8"?>
<a:theme xmlns:a="http://schemas.openxmlformats.org/drawingml/2006/main" xmlns:r="http://schemas.openxmlformats.org/officeDocument/2006/relationships" name="2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