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5D12EABC-CEAA-4ADF-A874-B3AFECFDC315}">
  <a:tblStyle styleName="Table_0" styleId="{5D12EABC-CEAA-4ADF-A874-B3AFECFDC315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1" styleId="{FA266C05-A95E-4276-9902-DD635719553B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2" styleId="{CD663B62-1BFD-478D-B84D-E87BD5B9C5C9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3" styleId="{12C16142-A094-442A-BE1C-D74B3FA700D8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4" styleId="{E2B8FDB4-B814-4E06-8CC6-E1855B4C8ADC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5" styleId="{E979A983-76FE-4DF9-A824-523CC89C7C37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6" styleId="{B01B0008-5ABA-4E38-85DC-558A0A0BAECD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7" styleId="{330D5E69-6C30-42AB-B244-C37F14E56C44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presProps.xml" Type="http://schemas.openxmlformats.org/officeDocument/2006/relationships/presProps" Id="rId2"/><Relationship Target="slides/slide8.xml" Type="http://schemas.openxmlformats.org/officeDocument/2006/relationships/slide" Id="rId13"/><Relationship Target="theme/theme1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3" name="Shape 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0" name="Shape 1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7" name="Shape 1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8" name="Shape 1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9" name="Shape 16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4" name="Shape 1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5" name="Shape 17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6" name="Shape 17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3" name="Shape 18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7" name="Shape 1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8" name="Shape 18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9" name="Shape 18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7" name="Shape 1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8" name="Shape 1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9" name="Shape 14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</a:t>
            </a:r>
            <a:b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Representations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1" name="Shape 15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Constructing a negative number in two’s complement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Form the simple binary (positive) representation of the number.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Flip all the bits (exchange 0’s for 1’s and 1’s for 0’s).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1 to the resulting number.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Shape 15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Constructing a negative number in two’s complement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Form the simple binary (positive) representation of the number.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Flip all the bits (exchange 0’s for 1’s and 1’s for 0’s)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1 to the resulting number.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Shape 15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  <p:graphicFrame>
        <p:nvGraphicFramePr>
          <p:cNvPr id="159" name="Shape 159"/>
          <p:cNvGraphicFramePr/>
          <p:nvPr/>
        </p:nvGraphicFramePr>
        <p:xfrm>
          <a:off y="2495550" x="1066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{E2B8FDB4-B814-4E06-8CC6-E1855B4C8ADC}</a:tableStyleId>
              </a:tblPr>
              <a:tblGrid>
                <a:gridCol w="1524000"/>
                <a:gridCol w="2438400"/>
              </a:tblGrid>
              <a:tr h="370850">
                <a:tc gridSpan="2"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Example: Construct -24856 in 16-bit two’s complement.</a:t>
                      </a: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8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T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6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8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6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8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B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6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B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3" name="Shape 1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4" name="Shape 16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Constructing a negative number in two’s complement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Form the simple binary (positive) representation of the number.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Flip all the bits (exchange 0’s for 1’s and 1’s for 0’s)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1 to the resulting number.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  <p:graphicFrame>
        <p:nvGraphicFramePr>
          <p:cNvPr id="166" name="Shape 166"/>
          <p:cNvGraphicFramePr/>
          <p:nvPr/>
        </p:nvGraphicFramePr>
        <p:xfrm>
          <a:off y="2454909" x="1066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{E979A983-76FE-4DF9-A824-523CC89C7C37}</a:tableStyleId>
              </a:tblPr>
              <a:tblGrid>
                <a:gridCol w="1524000"/>
                <a:gridCol w="2438400"/>
              </a:tblGrid>
              <a:tr h="370850">
                <a:tc gridSpan="2"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Example: Construct -24856 in 16-bit two’s complement.</a:t>
                      </a: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Simple binary</a:t>
                      </a: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T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0110 0001 0001 1000</a:t>
                      </a:r>
                    </a:p>
                  </a:txBody>
                  <a:tcPr marR="91450" marB="45725" marT="45725" marL="91450"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8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6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8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B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6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B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0" name="Shape 1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1" name="Shape 17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Constructing a negative number in two’s complement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Form the simple binary (positive) representation of the number.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Flip all the bits (exchange 0’s for 1’s and 1’s for 0’s)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1 to the resulting number.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Shape 17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  <p:graphicFrame>
        <p:nvGraphicFramePr>
          <p:cNvPr id="173" name="Shape 173"/>
          <p:cNvGraphicFramePr/>
          <p:nvPr/>
        </p:nvGraphicFramePr>
        <p:xfrm>
          <a:off y="2495550" x="1066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{B01B0008-5ABA-4E38-85DC-558A0A0BAECD}</a:tableStyleId>
              </a:tblPr>
              <a:tblGrid>
                <a:gridCol w="1524000"/>
                <a:gridCol w="2438400"/>
              </a:tblGrid>
              <a:tr h="370850">
                <a:tc gridSpan="2"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Example: Construct -24856 in 16-bit two’s complement.</a:t>
                      </a: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Simple binary</a:t>
                      </a: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T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0110 0001 0001 1000</a:t>
                      </a:r>
                    </a:p>
                  </a:txBody>
                  <a:tcPr marR="91450" marB="45725" marT="45725" marL="91450"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Flip bits</a:t>
                      </a: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1001 1110 1101 0111</a:t>
                      </a:r>
                    </a:p>
                  </a:txBody>
                  <a:tcPr marR="91450" marB="45725" marT="45725" marL="91450"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8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B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6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B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7" name="Shape 1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Constructing a negative number in two’s complement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Form the simple binary (positive) representation of the number.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Flip all the bits (exchange 0’s for 1’s and 1’s for 0’s)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 1 to the resulting number.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Shape 17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  <p:graphicFrame>
        <p:nvGraphicFramePr>
          <p:cNvPr id="180" name="Shape 180"/>
          <p:cNvGraphicFramePr/>
          <p:nvPr/>
        </p:nvGraphicFramePr>
        <p:xfrm>
          <a:off y="2454909" x="1066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{330D5E69-6C30-42AB-B244-C37F14E56C44}</a:tableStyleId>
              </a:tblPr>
              <a:tblGrid>
                <a:gridCol w="1524000"/>
                <a:gridCol w="2438400"/>
              </a:tblGrid>
              <a:tr h="370850">
                <a:tc gridSpan="2"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1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Example: Construct -24856 in 16-bit two’s complement.</a:t>
                      </a: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Simple binary</a:t>
                      </a: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T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0110 0001 0001 1000</a:t>
                      </a:r>
                    </a:p>
                  </a:txBody>
                  <a:tcPr marR="91450" marB="45725" marT="45725" marL="91450"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Flip bits</a:t>
                      </a: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1001 1110 1101 0111</a:t>
                      </a:r>
                    </a:p>
                  </a:txBody>
                  <a:tcPr marR="91450" marB="45725" marT="45725" marL="91450"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Add 1</a:t>
                      </a:r>
                    </a:p>
                  </a:txBody>
                  <a:tcPr marR="91450" marB="45725" marT="45725" marL="91450">
                    <a:lnL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B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1001 1110 1101 1000</a:t>
                      </a:r>
                    </a:p>
                  </a:txBody>
                  <a:tcPr marR="91450" marB="45725" marT="45725" marL="91450">
                    <a:lnR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B w="9525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4" name="Shape 1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Computers use positional arithmetic.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Choices in representing negative numbers include signed magnitude, binary coded decimal, and two’s complement.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Two’s complement solves several problems: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No “negative zero” representation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Subtraction becomes addition of a negative number, simplifying CPU hardware.</a:t>
            </a:r>
          </a:p>
        </p:txBody>
      </p:sp>
      <p:sp>
        <p:nvSpPr>
          <p:cNvPr id="186" name="Shape 18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Positional number arithmetic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Addition, subtraction, multiplication, and division is done by column in base 10.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</a:p>
        </p:txBody>
      </p:sp>
      <p:sp>
        <p:nvSpPr>
          <p:cNvPr id="94" name="Shape 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  <p:graphicFrame>
        <p:nvGraphicFramePr>
          <p:cNvPr id="95" name="Shape 95"/>
          <p:cNvGraphicFramePr/>
          <p:nvPr/>
        </p:nvGraphicFramePr>
        <p:xfrm>
          <a:off y="2343150" x="15240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{5D12EABC-CEAA-4ADF-A874-B3AFECFDC315}</a:tableStyleId>
              </a:tblPr>
              <a:tblGrid>
                <a:gridCol w="990600"/>
              </a:tblGrid>
              <a:tr h="239925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28341</a:t>
                      </a:r>
                    </a:p>
                  </a:txBody>
                  <a:tcPr marR="91450" marB="45725" marT="45725" marL="91450"/>
                </a:tc>
              </a:tr>
              <a:tr h="2432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sng" b="0" cap="none" baseline="0" sz="18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-18754</a:t>
                      </a:r>
                    </a:p>
                  </a:txBody>
                  <a:tcPr marR="91450" marB="45725" marT="45725" marL="91450"/>
                </a:tc>
              </a:tr>
              <a:tr h="2432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9587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Positional number arithmetic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Addition, subtraction, multiplication, and division is done by column in base 10.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</a:p>
        </p:txBody>
      </p:sp>
      <p:sp>
        <p:nvSpPr>
          <p:cNvPr id="101" name="Shape 10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  <p:graphicFrame>
        <p:nvGraphicFramePr>
          <p:cNvPr id="102" name="Shape 102"/>
          <p:cNvGraphicFramePr/>
          <p:nvPr/>
        </p:nvGraphicFramePr>
        <p:xfrm>
          <a:off y="2343150" x="15240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{FA266C05-A95E-4276-9902-DD635719553B}</a:tableStyleId>
              </a:tblPr>
              <a:tblGrid>
                <a:gridCol w="990600"/>
              </a:tblGrid>
              <a:tr h="239925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28341</a:t>
                      </a:r>
                    </a:p>
                  </a:txBody>
                  <a:tcPr marR="91450" marB="45725" marT="45725" marL="91450"/>
                </a:tc>
              </a:tr>
              <a:tr h="2432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sng" b="0" cap="none" baseline="0" sz="18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-18754</a:t>
                      </a:r>
                    </a:p>
                  </a:txBody>
                  <a:tcPr marR="91450" marB="45725" marT="45725" marL="91450"/>
                </a:tc>
              </a:tr>
              <a:tr h="2432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9587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  <p:sp>
        <p:nvSpPr>
          <p:cNvPr id="103" name="Shape 103"/>
          <p:cNvSpPr/>
          <p:nvPr/>
        </p:nvSpPr>
        <p:spPr>
          <a:xfrm>
            <a:off y="2876550" x="3162300"/>
            <a:ext cy="1331904" cx="2781300"/>
          </a:xfrm>
          <a:prstGeom prst="wedgeRoundRectCallout">
            <a:avLst>
              <a:gd fmla="val -77221" name="adj1"/>
              <a:gd fmla="val -59202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This is a “signed magnitude” representation of numbers.  Requires complex algorithms to “borrow” from columns.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Positional number arithmetic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same general process can be followed in binary.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</a:p>
        </p:txBody>
      </p:sp>
      <p:sp>
        <p:nvSpPr>
          <p:cNvPr id="109" name="Shape 10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  <p:graphicFrame>
        <p:nvGraphicFramePr>
          <p:cNvPr id="110" name="Shape 110"/>
          <p:cNvGraphicFramePr/>
          <p:nvPr/>
        </p:nvGraphicFramePr>
        <p:xfrm>
          <a:off y="2343150" x="12192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{CD663B62-1BFD-478D-B84D-E87BD5B9C5C9}</a:tableStyleId>
              </a:tblPr>
              <a:tblGrid>
                <a:gridCol w="1600200"/>
              </a:tblGrid>
              <a:tr h="239925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101101001</a:t>
                      </a:r>
                    </a:p>
                  </a:txBody>
                  <a:tcPr marR="91450" marB="45725" marT="45725" marL="91450"/>
                </a:tc>
              </a:tr>
              <a:tr h="2432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sng" b="0" cap="none" baseline="0" sz="18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-001011000</a:t>
                      </a:r>
                    </a:p>
                  </a:txBody>
                  <a:tcPr marR="91450" marB="45725" marT="45725" marL="91450"/>
                </a:tc>
              </a:tr>
              <a:tr h="2432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100010001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Positional number arithmetic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same general process can be followed in binary.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</a:p>
        </p:txBody>
      </p:sp>
      <p:sp>
        <p:nvSpPr>
          <p:cNvPr id="116" name="Shape 11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  <p:graphicFrame>
        <p:nvGraphicFramePr>
          <p:cNvPr id="117" name="Shape 117"/>
          <p:cNvGraphicFramePr/>
          <p:nvPr/>
        </p:nvGraphicFramePr>
        <p:xfrm>
          <a:off y="2343150" x="1295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{12C16142-A094-442A-BE1C-D74B3FA700D8}</a:tableStyleId>
              </a:tblPr>
              <a:tblGrid>
                <a:gridCol w="1600200"/>
              </a:tblGrid>
              <a:tr h="239925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101101001</a:t>
                      </a:r>
                    </a:p>
                  </a:txBody>
                  <a:tcPr marR="91450" marB="45725" marT="45725" marL="91450"/>
                </a:tc>
              </a:tr>
              <a:tr h="2432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sng" b="0" cap="none" baseline="0" sz="18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-001011000</a:t>
                      </a:r>
                    </a:p>
                  </a:txBody>
                  <a:tcPr marR="91450" marB="45725" marT="45725" marL="91450"/>
                </a:tc>
              </a:tr>
              <a:tr h="2432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100010001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  <p:sp>
        <p:nvSpPr>
          <p:cNvPr id="118" name="Shape 118"/>
          <p:cNvSpPr/>
          <p:nvPr/>
        </p:nvSpPr>
        <p:spPr>
          <a:xfrm>
            <a:off y="2349874" x="2152650"/>
            <a:ext cy="1060075" cx="152399"/>
          </a:xfrm>
          <a:prstGeom prst="rect">
            <a:avLst/>
          </a:prstGeom>
          <a:solidFill>
            <a:srgbClr val="FFFF00">
              <a:alpha val="30980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/>
          <p:nvPr/>
        </p:nvSpPr>
        <p:spPr>
          <a:xfrm>
            <a:off y="2343150" x="3352800"/>
            <a:ext cy="838199" cx="2133599"/>
          </a:xfrm>
          <a:prstGeom prst="wedgeRoundRectCallout">
            <a:avLst>
              <a:gd fmla="val -79742" name="adj1"/>
              <a:gd fmla="val -1294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Still need to “borrow” from columns.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Positional number arithmetic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Negative number representations—all use fixed width fields (i.e., a 16- or 32-bit integer)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Simple binary—assumes all numbers are positive</a:t>
            </a:r>
          </a:p>
          <a:p>
            <a:pPr algn="l" rtl="0" lvl="3" marR="0" indent="0" marL="1371600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66</a:t>
            </a:r>
            <a:r>
              <a:rPr strike="noStrike" u="none" b="0" cap="none" baseline="-2500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strike="noStrike" u="none" b="0" cap="none" baseline="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= 01000010</a:t>
            </a:r>
            <a:r>
              <a:rPr strike="noStrike" u="none" b="0" cap="none" baseline="-2500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  <a:p>
            <a:pPr algn="l" rtl="0" lvl="3" marR="0" indent="0" marL="1371600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194</a:t>
            </a:r>
            <a:r>
              <a:rPr strike="noStrike" u="none" b="0" cap="none" baseline="-2500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10 </a:t>
            </a:r>
            <a:r>
              <a:rPr strike="noStrike" u="none" b="0" cap="none" baseline="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= 11000010</a:t>
            </a:r>
            <a:r>
              <a:rPr strike="noStrike" u="none" b="0" cap="none" baseline="-2500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  <p:sp>
        <p:nvSpPr>
          <p:cNvPr id="126" name="Shape 126"/>
          <p:cNvSpPr/>
          <p:nvPr/>
        </p:nvSpPr>
        <p:spPr>
          <a:xfrm>
            <a:off y="2867025" x="2743200"/>
            <a:ext cy="914400" cx="2266949"/>
          </a:xfrm>
          <a:prstGeom prst="wedgeRoundRectCallout">
            <a:avLst>
              <a:gd fmla="val -77221" name="adj1"/>
              <a:gd fmla="val -59202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Problem: Can’t represent negative numbers.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Positional number arithmetic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Negative number representations—all use fixed width fields (i.e., a 16- or 32-bit integer)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magnitude—use most significant bit to represent the sign. 0 is positive, 1 is negative. </a:t>
            </a:r>
          </a:p>
          <a:p>
            <a:pPr algn="l" rtl="0" lvl="3" marR="0" indent="0" marL="1371600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6610 = 010000102</a:t>
            </a:r>
          </a:p>
          <a:p>
            <a:pPr algn="l" rtl="0" lvl="3" marR="0" indent="0" marL="1371600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-6610 = 110000102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Shape 13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  <p:sp>
        <p:nvSpPr>
          <p:cNvPr id="133" name="Shape 133"/>
          <p:cNvSpPr/>
          <p:nvPr/>
        </p:nvSpPr>
        <p:spPr>
          <a:xfrm>
            <a:off y="3105150" x="2933700"/>
            <a:ext cy="1411466" cx="2781300"/>
          </a:xfrm>
          <a:prstGeom prst="wedgeRoundRectCallout">
            <a:avLst>
              <a:gd fmla="val -77221" name="adj1"/>
              <a:gd fmla="val -59202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Problem: requires separate addition and subtraction algorithms in CPU hardware. Also, 10000000 is negative zero!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Positional number arithmetic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Negative number representations—all use fixed width fields (i.e., a 16- or 32-bit integer)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Binary coded decimal—represent each base 10 digit in 4 bits.  Use strings of 4 bits (nibbles) to encode a number.</a:t>
            </a:r>
          </a:p>
          <a:p>
            <a:pPr algn="l" rtl="0" lvl="3" marR="0" indent="0" marL="1371600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12310 = 0000 0001 0010 0011</a:t>
            </a:r>
          </a:p>
          <a:p>
            <a:pPr algn="l" rtl="0" lvl="3" marR="0" indent="0" marL="1371600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Calibri"/>
              <a:buNone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-12310 = 1010 0001 0010 0011</a:t>
            </a: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Shape 13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  <p:sp>
        <p:nvSpPr>
          <p:cNvPr id="140" name="Shape 140"/>
          <p:cNvSpPr/>
          <p:nvPr/>
        </p:nvSpPr>
        <p:spPr>
          <a:xfrm>
            <a:off y="3409950" x="1752600"/>
            <a:ext cy="1143000" cx="3886200"/>
          </a:xfrm>
          <a:prstGeom prst="wedgeRoundRectCallout">
            <a:avLst>
              <a:gd fmla="val -29817" name="adj1"/>
              <a:gd fmla="val -90734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Problems: takes more memory; difficult to do arithmetic (forcing a base 2 computer to do base 10 arithmetic)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Positional number arithmetic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Negative number representations—all use fixed width fields (i.e., a 16- or 32-bit integer)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Two’s complement—an encoding such that the fixed-width bit patterns are divided up into a range of [-2n-1…2n-1-1] for n-bits, and subtraction is merely addition of a negative number.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Signed Integer Representations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