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9" name="Shape 18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7" name="Shape 1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4" name="Shape 2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5" name="Shape 2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6" name="Shape 20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5" name="Shape 2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3" name="Shape 2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1" name="Shape 2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7" name="Shape 2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8" name="Shape 2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9" name="Shape 2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3" name="Shape 2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4" name="Shape 2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5" name="Shape 25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4"/><Relationship Target="../media/image05.png" Type="http://schemas.openxmlformats.org/officeDocument/2006/relationships/image" Id="rId3"/><Relationship Target="../media/image03.png" Type="http://schemas.openxmlformats.org/officeDocument/2006/relationships/image" Id="rId6"/><Relationship Target="../media/image02.png" Type="http://schemas.openxmlformats.org/officeDocument/2006/relationships/image" Id="rId5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 Formats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Images: pixels (picture elements) represented by red, green, blue, and alpha (transparency) 8-bit quantities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color is just a 32-bit number.  A picture is just a grid (rows and columns) of colors.</a:t>
            </a:r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66950" x="1066800"/>
            <a:ext cy="1438461" cx="318879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/>
          <p:nvPr/>
        </p:nvSpPr>
        <p:spPr>
          <a:xfrm>
            <a:off y="1428750" x="2133600"/>
            <a:ext cy="1447800" cx="3657600"/>
          </a:xfrm>
          <a:prstGeom prst="wedgeRoundRectCallout">
            <a:avLst>
              <a:gd fmla="val -23383" name="adj1"/>
              <a:gd fmla="val 12537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In practice, an 8 megapixel image (3263x2448) would take 32 megabytes of space uncompressed.  Advanced compression techniques (JPEG) reduce this to about 2 megabytes.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Sounds: a wave. Frequency (pitch), amplitude (loudness). Sample the amplitude many times per second. Record the amplitude as a number.</a:t>
            </a:r>
          </a:p>
        </p:txBody>
      </p:sp>
      <p:sp>
        <p:nvSpPr>
          <p:cNvPr id="166" name="Shape 16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Sounds: a wave. Frequency (pitch), amplitude (loudness). Sample the amplitude many times per second. Record the amplitude as a number.</a:t>
            </a:r>
          </a:p>
        </p:txBody>
      </p:sp>
      <p:sp>
        <p:nvSpPr>
          <p:cNvPr id="172" name="Shape 17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038350" x="990600"/>
            <a:ext cy="2352100" cx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 txBox="1"/>
          <p:nvPr/>
        </p:nvSpPr>
        <p:spPr>
          <a:xfrm>
            <a:off y="4705350" x="990600"/>
            <a:ext cy="261609" cx="15957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120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Sounds: a wave. Frequency (pitch), amplitude (loudness). Sample the amplitude many times per second. Record the amplitude as a number.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CD-quality is 16-bit sample, 2 channels, each at 44,000 Hz = 10 Mb per minute in raw format.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data compression (mpeg) reduces sizes by 11-to-1 by eliminating sounds the human ear can’t distinguish (psycho-acoustic model).</a:t>
            </a:r>
          </a:p>
        </p:txBody>
      </p:sp>
      <p:sp>
        <p:nvSpPr>
          <p:cNvPr id="180" name="Shape 18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</p:txBody>
      </p:sp>
      <p:sp>
        <p:nvSpPr>
          <p:cNvPr id="186" name="Shape 18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</p:txBody>
      </p:sp>
      <p:sp>
        <p:nvSpPr>
          <p:cNvPr id="192" name="Shape 19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09750" x="990600"/>
            <a:ext cy="2383631" cx="3443763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/>
        </p:nvSpPr>
        <p:spPr>
          <a:xfrm>
            <a:off y="4324350" x="990600"/>
            <a:ext cy="261609" cx="15957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Brall, 2011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8" name="Shape 1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</p:txBody>
      </p:sp>
      <p:sp>
        <p:nvSpPr>
          <p:cNvPr id="200" name="Shape 20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201" name="Shape 2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09750" x="990600"/>
            <a:ext cy="2383631" cx="3443763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Shape 202"/>
          <p:cNvSpPr txBox="1"/>
          <p:nvPr/>
        </p:nvSpPr>
        <p:spPr>
          <a:xfrm>
            <a:off y="4324350" x="990600"/>
            <a:ext cy="261609" cx="15957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Brall, 2011</a:t>
            </a:r>
          </a:p>
        </p:txBody>
      </p:sp>
      <p:sp>
        <p:nvSpPr>
          <p:cNvPr id="203" name="Shape 203"/>
          <p:cNvSpPr/>
          <p:nvPr/>
        </p:nvSpPr>
        <p:spPr>
          <a:xfrm>
            <a:off y="3486150" x="3657600"/>
            <a:ext cy="990599" cx="2362200"/>
          </a:xfrm>
          <a:prstGeom prst="wedgeRoundRectCallout">
            <a:avLst>
              <a:gd fmla="val -107088" name="adj1"/>
              <a:gd fmla="val -7717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Not much changes from frame to frame. Why store everything?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7" name="Shape 2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compression (MPEG) encodes only differences between frames.</a:t>
            </a:r>
          </a:p>
        </p:txBody>
      </p:sp>
      <p:sp>
        <p:nvSpPr>
          <p:cNvPr id="209" name="Shape 20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compression (MPEG) encodes only differences between frames.</a:t>
            </a:r>
          </a:p>
        </p:txBody>
      </p:sp>
      <p:sp>
        <p:nvSpPr>
          <p:cNvPr id="215" name="Shape 21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216" name="Shape 21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66911" x="883442"/>
            <a:ext cy="2586038" cx="39481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compression (MPEG) encodes only differences between frames.</a:t>
            </a:r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223" name="Shape 22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66911" x="883442"/>
            <a:ext cy="2586038" cx="3948112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/>
          <p:nvPr/>
        </p:nvSpPr>
        <p:spPr>
          <a:xfrm>
            <a:off y="1123950" x="1676400"/>
            <a:ext cy="800099" cx="3657600"/>
          </a:xfrm>
          <a:prstGeom prst="wedgeRoundRectCallout">
            <a:avLst>
              <a:gd fmla="val -51508" name="adj1"/>
              <a:gd fmla="val 15394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I-frames: standard JPEG picture compression.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Computers use switches (on/off) to represent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state and computation.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Binary is the logical language.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are characters, images, and sounds represented in binary?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8" name="Shape 2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9" name="Shape 22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compression (MPEG) encodes only differences between frames.</a:t>
            </a:r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231" name="Shape 23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62150" x="883442"/>
            <a:ext cy="2586038" cx="3948112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Shape 232"/>
          <p:cNvSpPr/>
          <p:nvPr/>
        </p:nvSpPr>
        <p:spPr>
          <a:xfrm>
            <a:off y="1123950" x="1676400"/>
            <a:ext cy="800099" cx="3657600"/>
          </a:xfrm>
          <a:prstGeom prst="wedgeRoundRectCallout">
            <a:avLst>
              <a:gd fmla="val -33677" name="adj1"/>
              <a:gd fmla="val 17915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P-frames: differences from previous I-frame or P-frame only.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7" name="Shape 23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Video: a series of pictures (flipbook) and sounds.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Advanced compression (MPEG) encodes only differences between frames.</a:t>
            </a:r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239" name="Shape 23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62150" x="883442"/>
            <a:ext cy="2586038" cx="3948112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Shape 240"/>
          <p:cNvSpPr/>
          <p:nvPr/>
        </p:nvSpPr>
        <p:spPr>
          <a:xfrm>
            <a:off y="1123950" x="1676400"/>
            <a:ext cy="800099" cx="3657600"/>
          </a:xfrm>
          <a:prstGeom prst="wedgeRoundRectCallout">
            <a:avLst>
              <a:gd fmla="val -46361" name="adj1"/>
              <a:gd fmla="val 1715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B-frames: differences from either adjacent frame (forward or backward).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Computers manipulate binary numbers.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data representations inside computer systems (characters, images, sounds, video) are ways of encoding and decoding data for human use.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encodings for: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Characters: ASCII, Unicode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Pictures: RGBA colors as a matrix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Sounds: samples of amplitude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Videos: Flipbook pictures with only differences between key frames.</a:t>
            </a:r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 Formats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0" name="Shape 2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Brall, Jeff. (2011). Flip book proof of concept.  Retrieved June 27, 2013 from http://jeffbrall.wordpress.com/2011/01/29/flip-book-proof-of-concept-2/</a:t>
            </a:r>
          </a:p>
        </p:txBody>
      </p:sp>
      <p:sp>
        <p:nvSpPr>
          <p:cNvPr id="252" name="Shape 25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Characters: ASCII, Unicode: mapping from binary numbers into printable characters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45875" x="990600"/>
            <a:ext cy="2730873" cx="411554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y="4766812" x="990600"/>
            <a:ext cy="261609" cx="15957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102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Characters: ASCII, Unicode: mapping from binary numbers into printable characters</a:t>
            </a:r>
          </a:p>
        </p:txBody>
      </p:sp>
      <p:sp>
        <p:nvSpPr>
          <p:cNvPr id="108" name="Shape 1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33550" x="990600"/>
            <a:ext cy="2730873" cx="411554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 txBox="1"/>
          <p:nvPr/>
        </p:nvSpPr>
        <p:spPr>
          <a:xfrm>
            <a:off y="4766812" x="990600"/>
            <a:ext cy="261609" cx="159571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1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102</a:t>
            </a:r>
          </a:p>
        </p:txBody>
      </p:sp>
      <p:sp>
        <p:nvSpPr>
          <p:cNvPr id="111" name="Shape 111"/>
          <p:cNvSpPr/>
          <p:nvPr/>
        </p:nvSpPr>
        <p:spPr>
          <a:xfrm>
            <a:off y="3840903" x="2514600"/>
            <a:ext cy="1056713" cx="2781300"/>
          </a:xfrm>
          <a:prstGeom prst="wedgeRoundRectCallout">
            <a:avLst>
              <a:gd fmla="val -589" name="adj1"/>
              <a:gd fmla="val -95580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CPU sees 1001 0111 but, interpreted as ASCII, we see “W” printed on the screen.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Characters: ASCII, Unicode: mapping from binary numbers into printable characters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Implications: Conversion of numbers to printed strings is needed.</a:t>
            </a:r>
          </a:p>
          <a:p>
            <a:pPr algn="l" rtl="0" lvl="3" marR="0" indent="-285750" marL="165735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“1234” and 1234 are radically different.</a:t>
            </a:r>
          </a:p>
        </p:txBody>
      </p:sp>
      <p:sp>
        <p:nvSpPr>
          <p:cNvPr id="117" name="Shape 11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Characters: ASCII, Unicode: mapping from binary numbers into printable characters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Implications: Conversion of numbers to printed strings is needed.</a:t>
            </a:r>
          </a:p>
          <a:p>
            <a:pPr algn="l" rtl="0" lvl="3" marR="0" indent="-285750" marL="1657350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4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“1234” and 1234 are radically different.</a:t>
            </a:r>
          </a:p>
        </p:txBody>
      </p:sp>
      <p:sp>
        <p:nvSpPr>
          <p:cNvPr id="123" name="Shape 1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sp>
        <p:nvSpPr>
          <p:cNvPr id="124" name="Shape 124"/>
          <p:cNvSpPr/>
          <p:nvPr/>
        </p:nvSpPr>
        <p:spPr>
          <a:xfrm>
            <a:off y="3262592" x="2133600"/>
            <a:ext cy="528356" cx="3657600"/>
          </a:xfrm>
          <a:prstGeom prst="wedgeRoundRectCallout">
            <a:avLst>
              <a:gd fmla="val -19154" name="adj1"/>
              <a:gd fmla="val -25464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0000 0000 0000 0000 0000 0100 1101 0010</a:t>
            </a:r>
          </a:p>
        </p:txBody>
      </p:sp>
      <p:sp>
        <p:nvSpPr>
          <p:cNvPr id="125" name="Shape 125"/>
          <p:cNvSpPr/>
          <p:nvPr/>
        </p:nvSpPr>
        <p:spPr>
          <a:xfrm>
            <a:off y="2652992" x="2133600"/>
            <a:ext cy="528356" cx="3657600"/>
          </a:xfrm>
          <a:prstGeom prst="wedgeRoundRectCallout">
            <a:avLst>
              <a:gd fmla="val -41765" name="adj1"/>
              <a:gd fmla="val -13375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0111 0001 0111 0010 0111 0011 0111 0100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Images: pixels (picture elements) represented by red, green, blue, and alpha (transparency) 8-bit quantities</a:t>
            </a:r>
          </a:p>
        </p:txBody>
      </p:sp>
      <p:sp>
        <p:nvSpPr>
          <p:cNvPr id="131" name="Shape 13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66950" x="1066800"/>
            <a:ext cy="1438461" cx="3188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Images: pixels (picture elements) represented by red, green, blue, and alpha (transparency) 8-bit quantities</a:t>
            </a:r>
          </a:p>
        </p:txBody>
      </p:sp>
      <p:sp>
        <p:nvSpPr>
          <p:cNvPr id="138" name="Shape 13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39" name="Shape 13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721630" x="1485900"/>
            <a:ext cy="1438461" cx="318879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/>
          <p:nvPr/>
        </p:nvSpPr>
        <p:spPr>
          <a:xfrm>
            <a:off y="3795992" x="2705100"/>
            <a:ext cy="528356" cx="2286000"/>
          </a:xfrm>
          <a:prstGeom prst="wedgeRoundRectCallout">
            <a:avLst>
              <a:gd fmla="val -41765" name="adj1"/>
              <a:gd fmla="val -13375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RGBA(9C, 0A, 0B, FF)</a:t>
            </a:r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3945871" x="4533900"/>
            <a:ext cy="228600" cx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Shape 142"/>
          <p:cNvSpPr/>
          <p:nvPr/>
        </p:nvSpPr>
        <p:spPr>
          <a:xfrm>
            <a:off y="2035830" x="3505200"/>
            <a:ext cy="528356" cx="2286000"/>
          </a:xfrm>
          <a:prstGeom prst="wedgeRoundRectCallout">
            <a:avLst>
              <a:gd fmla="val -22353" name="adj1"/>
              <a:gd fmla="val 19583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RGBA(F8, 84, 12, FF)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5">
            <a:alphaModFix/>
          </a:blip>
          <a:srcRect t="0" b="0" r="0" l="0"/>
          <a:stretch/>
        </p:blipFill>
        <p:spPr>
          <a:xfrm>
            <a:off y="2185708" x="5257800"/>
            <a:ext cy="237744" cx="237744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/>
          <p:nvPr/>
        </p:nvSpPr>
        <p:spPr>
          <a:xfrm>
            <a:off y="2027985" x="647700"/>
            <a:ext cy="528356" cx="2286000"/>
          </a:xfrm>
          <a:prstGeom prst="wedgeRoundRectCallout">
            <a:avLst>
              <a:gd fmla="val 7353" name="adj1"/>
              <a:gd fmla="val 18946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RGBA(FB, C5, 27, FF)</a:t>
            </a:r>
          </a:p>
        </p:txBody>
      </p:sp>
      <p:pic>
        <p:nvPicPr>
          <p:cNvPr id="145" name="Shape 145"/>
          <p:cNvPicPr preferRelativeResize="0"/>
          <p:nvPr/>
        </p:nvPicPr>
        <p:blipFill rotWithShape="1">
          <a:blip r:embed="rId6">
            <a:alphaModFix/>
          </a:blip>
          <a:srcRect t="0" b="0" r="0" l="0"/>
          <a:stretch/>
        </p:blipFill>
        <p:spPr>
          <a:xfrm>
            <a:off y="2177864" x="2438400"/>
            <a:ext cy="244601" cx="244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Everything is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Standard data representations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Images: pixels (picture elements) represented by red, green, blue, and alpha (transparency) 8-bit quantities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 color is just a 32-bit number. A picture is just a grid (rows and columns) of colors.</a:t>
            </a:r>
          </a:p>
        </p:txBody>
      </p:sp>
      <p:sp>
        <p:nvSpPr>
          <p:cNvPr id="151" name="Shape 15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data</a:t>
            </a: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66950" x="1066800"/>
            <a:ext cy="1438461" cx="3188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