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2.xml" ContentType="application/vnd.openxmlformats-officedocument.presentationml.slideLayout+xml"/>
  <Override PartName="/ppt/slideLayouts/slideLayout15.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6.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39.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33.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25.xml" ContentType="application/vnd.openxmlformats-officedocument.presentationml.notesSlide+xml"/>
  <Override PartName="/ppt/notesSlides/notesSlide14.xml" ContentType="application/vnd.openxmlformats-officedocument.presentationml.notesSlide+xml"/>
  <Override PartName="/ppt/notesSlides/notesSlide37.xml" ContentType="application/vnd.openxmlformats-officedocument.presentationml.notesSlide+xml"/>
  <Override PartName="/ppt/notesSlides/notesSlide32.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35.xml" ContentType="application/vnd.openxmlformats-officedocument.presentationml.notesSlide+xml"/>
  <Override PartName="/ppt/notesSlides/notesSlide31.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38.xml" ContentType="application/vnd.openxmlformats-officedocument.presentationml.notesSlide+xml"/>
  <Override PartName="/ppt/notesSlides/notesSlide28.xml" ContentType="application/vnd.openxmlformats-officedocument.presentationml.notesSlide+xml"/>
  <Override PartName="/ppt/notesSlides/notesSlide40.xml" ContentType="application/vnd.openxmlformats-officedocument.presentationml.notesSlide+xml"/>
  <Override PartName="/ppt/notesSlides/notesSlide2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9.xml" ContentType="application/vnd.openxmlformats-officedocument.presentationml.notesSlide+xml"/>
  <Override PartName="/ppt/notesSlides/notesSlide19.xml" ContentType="application/vnd.openxmlformats-officedocument.presentationml.notesSlide+xml"/>
  <Override PartName="/ppt/notesSlides/notesSlide30.xml" ContentType="application/vnd.openxmlformats-officedocument.presentationml.notesSlide+xml"/>
  <Override PartName="/ppt/notesSlides/notesSlide34.xml" ContentType="application/vnd.openxmlformats-officedocument.presentationml.notesSlide+xml"/>
  <Override PartName="/ppt/notesSlides/notesSlide21.xml" ContentType="application/vnd.openxmlformats-officedocument.presentationml.notesSlide+xml"/>
  <Override PartName="/ppt/notesSlides/notesSlide36.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s/slide37.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33.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31.xml" ContentType="application/vnd.openxmlformats-officedocument.presentationml.slide+xml"/>
  <Override PartName="/ppt/slides/slide40.xml" ContentType="application/vnd.openxmlformats-officedocument.presentationml.slide+xml"/>
  <Override PartName="/ppt/slides/slide32.xml" ContentType="application/vnd.openxmlformats-officedocument.presentationml.slide+xml"/>
  <Override PartName="/ppt/slides/slide1.xml" ContentType="application/vnd.openxmlformats-officedocument.presentationml.slide+xml"/>
  <Override PartName="/ppt/slides/slide38.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9.xml" ContentType="application/vnd.openxmlformats-officedocument.presentationml.slide+xml"/>
  <Override PartName="/ppt/slides/slide39.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30.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showSpecialPlsOnTitleSld="0" firstSlideNum="0">
  <p:sldMasterIdLst>
    <p:sldMasterId id="2147483664" r:id="rId4"/>
    <p:sldMasterId id="2147483665"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E84B45CB-7C56-4380-A1D5-A8792E2916CB}">
  <a:tblStyle styleName="Table_0" styleId="{E84B45CB-7C56-4380-A1D5-A8792E2916CB}"/>
  <a:tblStyle styleName="Table_1" styleId="{8FE3D270-506D-4226-8B0F-517EF0305EAD}"/>
  <a:tblStyle styleName="Table_2" styleId="{98E5DC12-C1FE-44F8-AA33-7C42509BABB4}"/>
  <a:tblStyle styleName="Table_3" styleId="{68DDB35A-93B6-4074-BDF3-ADDADA81D483}"/>
  <a:tblStyle styleName="Table_4" styleId="{5E94A41C-9790-4A25-89AD-15F6F238AACB}"/>
  <a:tblStyle styleName="Table_5" styleId="{B38ACBFA-70B1-4ACB-AB67-2F546F470B09}"/>
  <a:tblStyle styleName="Table_6" styleId="{F2B9DC8A-5244-4910-B412-C339775F3C83}"/>
  <a:tblStyle styleName="Table_7" styleId="{E517455D-FDC5-4501-A633-98D4A60325A1}"/>
</a:tblStyleLst>
</file>

<file path=ppt/_rels/presentation.xml.rels><?xml version="1.0" encoding="UTF-8" standalone="yes"?><Relationships xmlns="http://schemas.openxmlformats.org/package/2006/relationships"><Relationship Target="slides/slide33.xml" Type="http://schemas.openxmlformats.org/officeDocument/2006/relationships/slide" Id="rId39"/><Relationship Target="slides/slide32.xml" Type="http://schemas.openxmlformats.org/officeDocument/2006/relationships/slide" Id="rId38"/><Relationship Target="slides/slide31.xml" Type="http://schemas.openxmlformats.org/officeDocument/2006/relationships/slide" Id="rId37"/><Relationship Target="slides/slide13.xml" Type="http://schemas.openxmlformats.org/officeDocument/2006/relationships/slide" Id="rId19"/><Relationship Target="slides/slide30.xml" Type="http://schemas.openxmlformats.org/officeDocument/2006/relationships/slide" Id="rId36"/><Relationship Target="slides/slide12.xml" Type="http://schemas.openxmlformats.org/officeDocument/2006/relationships/slide" Id="rId18"/><Relationship Target="slides/slide11.xml" Type="http://schemas.openxmlformats.org/officeDocument/2006/relationships/slide" Id="rId17"/><Relationship Target="slides/slide10.xml" Type="http://schemas.openxmlformats.org/officeDocument/2006/relationships/slide" Id="rId16"/><Relationship Target="slides/slide9.xml" Type="http://schemas.openxmlformats.org/officeDocument/2006/relationships/slide" Id="rId15"/><Relationship Target="slides/slide8.xml" Type="http://schemas.openxmlformats.org/officeDocument/2006/relationships/slide" Id="rId14"/><Relationship Target="slides/slide24.xml" Type="http://schemas.openxmlformats.org/officeDocument/2006/relationships/slide" Id="rId30"/><Relationship Target="slides/slide6.xml" Type="http://schemas.openxmlformats.org/officeDocument/2006/relationships/slide" Id="rId12"/><Relationship Target="slides/slide25.xml" Type="http://schemas.openxmlformats.org/officeDocument/2006/relationships/slide" Id="rId31"/><Relationship Target="slides/slide7.xml" Type="http://schemas.openxmlformats.org/officeDocument/2006/relationships/slide" Id="rId13"/><Relationship Target="slides/slide4.xml" Type="http://schemas.openxmlformats.org/officeDocument/2006/relationships/slide" Id="rId10"/><Relationship Target="slides/slide5.xml" Type="http://schemas.openxmlformats.org/officeDocument/2006/relationships/slide" Id="rId11"/><Relationship Target="slides/slide28.xml" Type="http://schemas.openxmlformats.org/officeDocument/2006/relationships/slide" Id="rId34"/><Relationship Target="slides/slide29.xml" Type="http://schemas.openxmlformats.org/officeDocument/2006/relationships/slide" Id="rId35"/><Relationship Target="slides/slide26.xml" Type="http://schemas.openxmlformats.org/officeDocument/2006/relationships/slide" Id="rId32"/><Relationship Target="slides/slide27.xml" Type="http://schemas.openxmlformats.org/officeDocument/2006/relationships/slide" Id="rId33"/><Relationship Target="slides/slide23.xml" Type="http://schemas.openxmlformats.org/officeDocument/2006/relationships/slide" Id="rId29"/><Relationship Target="slides/slide20.xml" Type="http://schemas.openxmlformats.org/officeDocument/2006/relationships/slide" Id="rId26"/><Relationship Target="slides/slide19.xml" Type="http://schemas.openxmlformats.org/officeDocument/2006/relationships/slide" Id="rId25"/><Relationship Target="slides/slide22.xml" Type="http://schemas.openxmlformats.org/officeDocument/2006/relationships/slide" Id="rId28"/><Relationship Target="slides/slide21.xml" Type="http://schemas.openxmlformats.org/officeDocument/2006/relationships/slide" Id="rId27"/><Relationship Target="presProps.xml" Type="http://schemas.openxmlformats.org/officeDocument/2006/relationships/presProps" Id="rId2"/><Relationship Target="slides/slide15.xml" Type="http://schemas.openxmlformats.org/officeDocument/2006/relationships/slide" Id="rId21"/><Relationship Target="slides/slide34.xml" Type="http://schemas.openxmlformats.org/officeDocument/2006/relationships/slide" Id="rId40"/><Relationship Target="theme/theme2.xml" Type="http://schemas.openxmlformats.org/officeDocument/2006/relationships/theme" Id="rId1"/><Relationship Target="slides/slide16.xml" Type="http://schemas.openxmlformats.org/officeDocument/2006/relationships/slide" Id="rId22"/><Relationship Target="slides/slide35.xml" Type="http://schemas.openxmlformats.org/officeDocument/2006/relationships/slide" Id="rId41"/><Relationship Target="slideMasters/slideMaster1.xml" Type="http://schemas.openxmlformats.org/officeDocument/2006/relationships/slideMaster" Id="rId4"/><Relationship Target="slides/slide17.xml" Type="http://schemas.openxmlformats.org/officeDocument/2006/relationships/slide" Id="rId23"/><Relationship Target="slides/slide36.xml" Type="http://schemas.openxmlformats.org/officeDocument/2006/relationships/slide" Id="rId42"/><Relationship Target="tableStyles.xml" Type="http://schemas.openxmlformats.org/officeDocument/2006/relationships/tableStyles" Id="rId3"/><Relationship Target="slides/slide18.xml" Type="http://schemas.openxmlformats.org/officeDocument/2006/relationships/slide" Id="rId24"/><Relationship Target="slides/slide37.xml" Type="http://schemas.openxmlformats.org/officeDocument/2006/relationships/slide" Id="rId43"/><Relationship Target="slides/slide38.xml" Type="http://schemas.openxmlformats.org/officeDocument/2006/relationships/slide" Id="rId44"/><Relationship Target="slides/slide39.xml" Type="http://schemas.openxmlformats.org/officeDocument/2006/relationships/slide" Id="rId45"/><Relationship Target="slides/slide40.xml" Type="http://schemas.openxmlformats.org/officeDocument/2006/relationships/slide" Id="rId46"/><Relationship Target="slides/slide14.xml" Type="http://schemas.openxmlformats.org/officeDocument/2006/relationships/slide" Id="rId20"/><Relationship Target="slides/slide3.xml" Type="http://schemas.openxmlformats.org/officeDocument/2006/relationships/slide" Id="rId9"/><Relationship Target="notesMasters/notesMaster1.xml" Type="http://schemas.openxmlformats.org/officeDocument/2006/relationships/notesMaster" Id="rId6"/><Relationship Target="slideMasters/slideMaster2.xml" Type="http://schemas.openxmlformats.org/officeDocument/2006/relationships/slideMaster" Id="rId5"/><Relationship Target="slides/slide2.xml" Type="http://schemas.openxmlformats.org/officeDocument/2006/relationships/slide" Id="rId8"/><Relationship Target="slides/slide1.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y="0" x="3884612"/>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5" name="Shape 5"/>
          <p:cNvSpPr txBox="1"/>
          <p:nvPr>
            <p:ph idx="1" type="body"/>
          </p:nvPr>
        </p:nvSpPr>
        <p:spPr>
          <a:xfrm>
            <a:off y="4343400" x="685800"/>
            <a:ext cy="4114800" cx="54863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y="8685211"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y="8685211" x="3884612"/>
            <a:ext cy="457200" cx="2971799"/>
          </a:xfrm>
          <a:prstGeom prst="rect">
            <a:avLst/>
          </a:prstGeom>
          <a:noFill/>
          <a:ln>
            <a:noFill/>
          </a:ln>
        </p:spPr>
        <p:txBody>
          <a:bodyPr bIns="91425" rIns="91425" lIns="91425" tIns="91425" anchor="b" anchorCtr="0"/>
          <a:lstStyle>
            <a:lvl1pPr algn="r"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4" name="Shape 84"/>
        <p:cNvGrpSpPr/>
        <p:nvPr/>
      </p:nvGrpSpPr>
      <p:grpSpPr>
        <a:xfrm>
          <a:off y="0" x="0"/>
          <a:ext cy="0" cx="0"/>
          <a:chOff y="0" x="0"/>
          <a:chExt cy="0" cx="0"/>
        </a:xfrm>
      </p:grpSpPr>
      <p:sp>
        <p:nvSpPr>
          <p:cNvPr id="85" name="Shape 85"/>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86" name="Shape 8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1" name="Shape 171"/>
        <p:cNvGrpSpPr/>
        <p:nvPr/>
      </p:nvGrpSpPr>
      <p:grpSpPr>
        <a:xfrm>
          <a:off y="0" x="0"/>
          <a:ext cy="0" cx="0"/>
          <a:chOff y="0" x="0"/>
          <a:chExt cy="0" cx="0"/>
        </a:xfrm>
      </p:grpSpPr>
      <p:sp>
        <p:nvSpPr>
          <p:cNvPr id="172" name="Shape 172"/>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173" name="Shape 17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174" name="Shape 174"/>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4" name="Shape 184"/>
        <p:cNvGrpSpPr/>
        <p:nvPr/>
      </p:nvGrpSpPr>
      <p:grpSpPr>
        <a:xfrm>
          <a:off y="0" x="0"/>
          <a:ext cy="0" cx="0"/>
          <a:chOff y="0" x="0"/>
          <a:chExt cy="0" cx="0"/>
        </a:xfrm>
      </p:grpSpPr>
      <p:sp>
        <p:nvSpPr>
          <p:cNvPr id="185" name="Shape 185"/>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186" name="Shape 18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187" name="Shape 187"/>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4" name="Shape 194"/>
        <p:cNvGrpSpPr/>
        <p:nvPr/>
      </p:nvGrpSpPr>
      <p:grpSpPr>
        <a:xfrm>
          <a:off y="0" x="0"/>
          <a:ext cy="0" cx="0"/>
          <a:chOff y="0" x="0"/>
          <a:chExt cy="0" cx="0"/>
        </a:xfrm>
      </p:grpSpPr>
      <p:sp>
        <p:nvSpPr>
          <p:cNvPr id="195" name="Shape 195"/>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196" name="Shape 19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197" name="Shape 197"/>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3" name="Shape 203"/>
        <p:cNvGrpSpPr/>
        <p:nvPr/>
      </p:nvGrpSpPr>
      <p:grpSpPr>
        <a:xfrm>
          <a:off y="0" x="0"/>
          <a:ext cy="0" cx="0"/>
          <a:chOff y="0" x="0"/>
          <a:chExt cy="0" cx="0"/>
        </a:xfrm>
      </p:grpSpPr>
      <p:sp>
        <p:nvSpPr>
          <p:cNvPr id="204" name="Shape 204"/>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205" name="Shape 20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206" name="Shape 206"/>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3" name="Shape 213"/>
        <p:cNvGrpSpPr/>
        <p:nvPr/>
      </p:nvGrpSpPr>
      <p:grpSpPr>
        <a:xfrm>
          <a:off y="0" x="0"/>
          <a:ext cy="0" cx="0"/>
          <a:chOff y="0" x="0"/>
          <a:chExt cy="0" cx="0"/>
        </a:xfrm>
      </p:grpSpPr>
      <p:sp>
        <p:nvSpPr>
          <p:cNvPr id="214" name="Shape 214"/>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215" name="Shape 21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216" name="Shape 216"/>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5" name="Shape 225"/>
        <p:cNvGrpSpPr/>
        <p:nvPr/>
      </p:nvGrpSpPr>
      <p:grpSpPr>
        <a:xfrm>
          <a:off y="0" x="0"/>
          <a:ext cy="0" cx="0"/>
          <a:chOff y="0" x="0"/>
          <a:chExt cy="0" cx="0"/>
        </a:xfrm>
      </p:grpSpPr>
      <p:sp>
        <p:nvSpPr>
          <p:cNvPr id="226" name="Shape 226"/>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227" name="Shape 22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228" name="Shape 228"/>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4" name="Shape 234"/>
        <p:cNvGrpSpPr/>
        <p:nvPr/>
      </p:nvGrpSpPr>
      <p:grpSpPr>
        <a:xfrm>
          <a:off y="0" x="0"/>
          <a:ext cy="0" cx="0"/>
          <a:chOff y="0" x="0"/>
          <a:chExt cy="0" cx="0"/>
        </a:xfrm>
      </p:grpSpPr>
      <p:sp>
        <p:nvSpPr>
          <p:cNvPr id="235" name="Shape 235"/>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236" name="Shape 23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237" name="Shape 237"/>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3" name="Shape 243"/>
        <p:cNvGrpSpPr/>
        <p:nvPr/>
      </p:nvGrpSpPr>
      <p:grpSpPr>
        <a:xfrm>
          <a:off y="0" x="0"/>
          <a:ext cy="0" cx="0"/>
          <a:chOff y="0" x="0"/>
          <a:chExt cy="0" cx="0"/>
        </a:xfrm>
      </p:grpSpPr>
      <p:sp>
        <p:nvSpPr>
          <p:cNvPr id="244" name="Shape 244"/>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245" name="Shape 24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246" name="Shape 246"/>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2" name="Shape 252"/>
        <p:cNvGrpSpPr/>
        <p:nvPr/>
      </p:nvGrpSpPr>
      <p:grpSpPr>
        <a:xfrm>
          <a:off y="0" x="0"/>
          <a:ext cy="0" cx="0"/>
          <a:chOff y="0" x="0"/>
          <a:chExt cy="0" cx="0"/>
        </a:xfrm>
      </p:grpSpPr>
      <p:sp>
        <p:nvSpPr>
          <p:cNvPr id="253" name="Shape 253"/>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254" name="Shape 25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255" name="Shape 255"/>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1" name="Shape 261"/>
        <p:cNvGrpSpPr/>
        <p:nvPr/>
      </p:nvGrpSpPr>
      <p:grpSpPr>
        <a:xfrm>
          <a:off y="0" x="0"/>
          <a:ext cy="0" cx="0"/>
          <a:chOff y="0" x="0"/>
          <a:chExt cy="0" cx="0"/>
        </a:xfrm>
      </p:grpSpPr>
      <p:sp>
        <p:nvSpPr>
          <p:cNvPr id="262" name="Shape 262"/>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263" name="Shape 263"/>
          <p:cNvSpPr/>
          <p:nvPr>
            <p:ph idx="2" type="sldImg"/>
          </p:nvPr>
        </p:nvSpPr>
        <p:spPr>
          <a:xfrm>
            <a:off y="685800" x="1144587"/>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264" name="Shape 264"/>
          <p:cNvSpPr txBox="1"/>
          <p:nvPr>
            <p:ph idx="1" type="body"/>
          </p:nvPr>
        </p:nvSpPr>
        <p:spPr>
          <a:xfrm>
            <a:off y="4343400" x="914400"/>
            <a:ext cy="4114800" cx="50291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2" name="Shape 92"/>
        <p:cNvGrpSpPr/>
        <p:nvPr/>
      </p:nvGrpSpPr>
      <p:grpSpPr>
        <a:xfrm>
          <a:off y="0" x="0"/>
          <a:ext cy="0" cx="0"/>
          <a:chOff y="0" x="0"/>
          <a:chExt cy="0" cx="0"/>
        </a:xfrm>
      </p:grpSpPr>
      <p:sp>
        <p:nvSpPr>
          <p:cNvPr id="93" name="Shape 93"/>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94" name="Shape 9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95" name="Shape 95"/>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1" name="Shape 271"/>
        <p:cNvGrpSpPr/>
        <p:nvPr/>
      </p:nvGrpSpPr>
      <p:grpSpPr>
        <a:xfrm>
          <a:off y="0" x="0"/>
          <a:ext cy="0" cx="0"/>
          <a:chOff y="0" x="0"/>
          <a:chExt cy="0" cx="0"/>
        </a:xfrm>
      </p:grpSpPr>
      <p:sp>
        <p:nvSpPr>
          <p:cNvPr id="272" name="Shape 272"/>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273" name="Shape 273"/>
          <p:cNvSpPr/>
          <p:nvPr>
            <p:ph idx="2" type="sldImg"/>
          </p:nvPr>
        </p:nvSpPr>
        <p:spPr>
          <a:xfrm>
            <a:off y="685800" x="1144587"/>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274" name="Shape 274"/>
          <p:cNvSpPr txBox="1"/>
          <p:nvPr>
            <p:ph idx="1" type="body"/>
          </p:nvPr>
        </p:nvSpPr>
        <p:spPr>
          <a:xfrm>
            <a:off y="4343400" x="914400"/>
            <a:ext cy="4114800" cx="50291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0" name="Shape 280"/>
        <p:cNvGrpSpPr/>
        <p:nvPr/>
      </p:nvGrpSpPr>
      <p:grpSpPr>
        <a:xfrm>
          <a:off y="0" x="0"/>
          <a:ext cy="0" cx="0"/>
          <a:chOff y="0" x="0"/>
          <a:chExt cy="0" cx="0"/>
        </a:xfrm>
      </p:grpSpPr>
      <p:sp>
        <p:nvSpPr>
          <p:cNvPr id="281" name="Shape 281"/>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282" name="Shape 28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283" name="Shape 283"/>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0" name="Shape 290"/>
        <p:cNvGrpSpPr/>
        <p:nvPr/>
      </p:nvGrpSpPr>
      <p:grpSpPr>
        <a:xfrm>
          <a:off y="0" x="0"/>
          <a:ext cy="0" cx="0"/>
          <a:chOff y="0" x="0"/>
          <a:chExt cy="0" cx="0"/>
        </a:xfrm>
      </p:grpSpPr>
      <p:sp>
        <p:nvSpPr>
          <p:cNvPr id="291" name="Shape 291"/>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292" name="Shape 292"/>
          <p:cNvSpPr/>
          <p:nvPr>
            <p:ph idx="2" type="sldImg"/>
          </p:nvPr>
        </p:nvSpPr>
        <p:spPr>
          <a:xfrm>
            <a:off y="685800" x="1144587"/>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293" name="Shape 293"/>
          <p:cNvSpPr txBox="1"/>
          <p:nvPr>
            <p:ph idx="1" type="body"/>
          </p:nvPr>
        </p:nvSpPr>
        <p:spPr>
          <a:xfrm>
            <a:off y="4343400" x="914400"/>
            <a:ext cy="4114800" cx="50291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9" name="Shape 299"/>
        <p:cNvGrpSpPr/>
        <p:nvPr/>
      </p:nvGrpSpPr>
      <p:grpSpPr>
        <a:xfrm>
          <a:off y="0" x="0"/>
          <a:ext cy="0" cx="0"/>
          <a:chOff y="0" x="0"/>
          <a:chExt cy="0" cx="0"/>
        </a:xfrm>
      </p:grpSpPr>
      <p:sp>
        <p:nvSpPr>
          <p:cNvPr id="300" name="Shape 300"/>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301" name="Shape 30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302" name="Shape 302"/>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9" name="Shape 309"/>
        <p:cNvGrpSpPr/>
        <p:nvPr/>
      </p:nvGrpSpPr>
      <p:grpSpPr>
        <a:xfrm>
          <a:off y="0" x="0"/>
          <a:ext cy="0" cx="0"/>
          <a:chOff y="0" x="0"/>
          <a:chExt cy="0" cx="0"/>
        </a:xfrm>
      </p:grpSpPr>
      <p:sp>
        <p:nvSpPr>
          <p:cNvPr id="310" name="Shape 310"/>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311" name="Shape 31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312" name="Shape 312"/>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8" name="Shape 318"/>
        <p:cNvGrpSpPr/>
        <p:nvPr/>
      </p:nvGrpSpPr>
      <p:grpSpPr>
        <a:xfrm>
          <a:off y="0" x="0"/>
          <a:ext cy="0" cx="0"/>
          <a:chOff y="0" x="0"/>
          <a:chExt cy="0" cx="0"/>
        </a:xfrm>
      </p:grpSpPr>
      <p:sp>
        <p:nvSpPr>
          <p:cNvPr id="319" name="Shape 319"/>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320" name="Shape 32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321" name="Shape 321"/>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7" name="Shape 327"/>
        <p:cNvGrpSpPr/>
        <p:nvPr/>
      </p:nvGrpSpPr>
      <p:grpSpPr>
        <a:xfrm>
          <a:off y="0" x="0"/>
          <a:ext cy="0" cx="0"/>
          <a:chOff y="0" x="0"/>
          <a:chExt cy="0" cx="0"/>
        </a:xfrm>
      </p:grpSpPr>
      <p:sp>
        <p:nvSpPr>
          <p:cNvPr id="328" name="Shape 328"/>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329" name="Shape 329"/>
          <p:cNvSpPr/>
          <p:nvPr>
            <p:ph idx="2" type="sldImg"/>
          </p:nvPr>
        </p:nvSpPr>
        <p:spPr>
          <a:xfrm>
            <a:off y="685800" x="1144587"/>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330" name="Shape 330"/>
          <p:cNvSpPr txBox="1"/>
          <p:nvPr>
            <p:ph idx="1" type="body"/>
          </p:nvPr>
        </p:nvSpPr>
        <p:spPr>
          <a:xfrm>
            <a:off y="4343400" x="914400"/>
            <a:ext cy="4114800" cx="50291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6" name="Shape 336"/>
        <p:cNvGrpSpPr/>
        <p:nvPr/>
      </p:nvGrpSpPr>
      <p:grpSpPr>
        <a:xfrm>
          <a:off y="0" x="0"/>
          <a:ext cy="0" cx="0"/>
          <a:chOff y="0" x="0"/>
          <a:chExt cy="0" cx="0"/>
        </a:xfrm>
      </p:grpSpPr>
      <p:sp>
        <p:nvSpPr>
          <p:cNvPr id="337" name="Shape 337"/>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338" name="Shape 338"/>
          <p:cNvSpPr/>
          <p:nvPr>
            <p:ph idx="2" type="sldImg"/>
          </p:nvPr>
        </p:nvSpPr>
        <p:spPr>
          <a:xfrm>
            <a:off y="685800" x="1144587"/>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339" name="Shape 339"/>
          <p:cNvSpPr txBox="1"/>
          <p:nvPr>
            <p:ph idx="1" type="body"/>
          </p:nvPr>
        </p:nvSpPr>
        <p:spPr>
          <a:xfrm>
            <a:off y="4343400" x="914400"/>
            <a:ext cy="4114800" cx="50291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5" name="Shape 345"/>
        <p:cNvGrpSpPr/>
        <p:nvPr/>
      </p:nvGrpSpPr>
      <p:grpSpPr>
        <a:xfrm>
          <a:off y="0" x="0"/>
          <a:ext cy="0" cx="0"/>
          <a:chOff y="0" x="0"/>
          <a:chExt cy="0" cx="0"/>
        </a:xfrm>
      </p:grpSpPr>
      <p:sp>
        <p:nvSpPr>
          <p:cNvPr id="346" name="Shape 346"/>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347" name="Shape 34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348" name="Shape 348"/>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4" name="Shape 354"/>
        <p:cNvGrpSpPr/>
        <p:nvPr/>
      </p:nvGrpSpPr>
      <p:grpSpPr>
        <a:xfrm>
          <a:off y="0" x="0"/>
          <a:ext cy="0" cx="0"/>
          <a:chOff y="0" x="0"/>
          <a:chExt cy="0" cx="0"/>
        </a:xfrm>
      </p:grpSpPr>
      <p:sp>
        <p:nvSpPr>
          <p:cNvPr id="355" name="Shape 355"/>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356" name="Shape 356"/>
          <p:cNvSpPr/>
          <p:nvPr>
            <p:ph idx="2" type="sldImg"/>
          </p:nvPr>
        </p:nvSpPr>
        <p:spPr>
          <a:xfrm>
            <a:off y="685800" x="1144587"/>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357" name="Shape 357"/>
          <p:cNvSpPr txBox="1"/>
          <p:nvPr>
            <p:ph idx="1" type="body"/>
          </p:nvPr>
        </p:nvSpPr>
        <p:spPr>
          <a:xfrm>
            <a:off y="4343400" x="914400"/>
            <a:ext cy="4114800" cx="50291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8" name="Shape 108"/>
        <p:cNvGrpSpPr/>
        <p:nvPr/>
      </p:nvGrpSpPr>
      <p:grpSpPr>
        <a:xfrm>
          <a:off y="0" x="0"/>
          <a:ext cy="0" cx="0"/>
          <a:chOff y="0" x="0"/>
          <a:chExt cy="0" cx="0"/>
        </a:xfrm>
      </p:grpSpPr>
      <p:sp>
        <p:nvSpPr>
          <p:cNvPr id="109" name="Shape 109"/>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110" name="Shape 11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111" name="Shape 111"/>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65" name="Shape 365"/>
        <p:cNvGrpSpPr/>
        <p:nvPr/>
      </p:nvGrpSpPr>
      <p:grpSpPr>
        <a:xfrm>
          <a:off y="0" x="0"/>
          <a:ext cy="0" cx="0"/>
          <a:chOff y="0" x="0"/>
          <a:chExt cy="0" cx="0"/>
        </a:xfrm>
      </p:grpSpPr>
      <p:sp>
        <p:nvSpPr>
          <p:cNvPr id="366" name="Shape 366"/>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367" name="Shape 36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368" name="Shape 368"/>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4" name="Shape 374"/>
        <p:cNvGrpSpPr/>
        <p:nvPr/>
      </p:nvGrpSpPr>
      <p:grpSpPr>
        <a:xfrm>
          <a:off y="0" x="0"/>
          <a:ext cy="0" cx="0"/>
          <a:chOff y="0" x="0"/>
          <a:chExt cy="0" cx="0"/>
        </a:xfrm>
      </p:grpSpPr>
      <p:sp>
        <p:nvSpPr>
          <p:cNvPr id="375" name="Shape 375"/>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376" name="Shape 376"/>
          <p:cNvSpPr/>
          <p:nvPr>
            <p:ph idx="2" type="sldImg"/>
          </p:nvPr>
        </p:nvSpPr>
        <p:spPr>
          <a:xfrm>
            <a:off y="685800" x="1144587"/>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377" name="Shape 377"/>
          <p:cNvSpPr txBox="1"/>
          <p:nvPr>
            <p:ph idx="1" type="body"/>
          </p:nvPr>
        </p:nvSpPr>
        <p:spPr>
          <a:xfrm>
            <a:off y="4343400" x="914400"/>
            <a:ext cy="4114800" cx="50291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85" name="Shape 385"/>
        <p:cNvGrpSpPr/>
        <p:nvPr/>
      </p:nvGrpSpPr>
      <p:grpSpPr>
        <a:xfrm>
          <a:off y="0" x="0"/>
          <a:ext cy="0" cx="0"/>
          <a:chOff y="0" x="0"/>
          <a:chExt cy="0" cx="0"/>
        </a:xfrm>
      </p:grpSpPr>
      <p:sp>
        <p:nvSpPr>
          <p:cNvPr id="386" name="Shape 386"/>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387" name="Shape 38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388" name="Shape 388"/>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94" name="Shape 394"/>
        <p:cNvGrpSpPr/>
        <p:nvPr/>
      </p:nvGrpSpPr>
      <p:grpSpPr>
        <a:xfrm>
          <a:off y="0" x="0"/>
          <a:ext cy="0" cx="0"/>
          <a:chOff y="0" x="0"/>
          <a:chExt cy="0" cx="0"/>
        </a:xfrm>
      </p:grpSpPr>
      <p:sp>
        <p:nvSpPr>
          <p:cNvPr id="395" name="Shape 395"/>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396" name="Shape 39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397" name="Shape 397"/>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03" name="Shape 403"/>
        <p:cNvGrpSpPr/>
        <p:nvPr/>
      </p:nvGrpSpPr>
      <p:grpSpPr>
        <a:xfrm>
          <a:off y="0" x="0"/>
          <a:ext cy="0" cx="0"/>
          <a:chOff y="0" x="0"/>
          <a:chExt cy="0" cx="0"/>
        </a:xfrm>
      </p:grpSpPr>
      <p:sp>
        <p:nvSpPr>
          <p:cNvPr id="404" name="Shape 404"/>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405" name="Shape 40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406" name="Shape 406"/>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15" name="Shape 415"/>
        <p:cNvGrpSpPr/>
        <p:nvPr/>
      </p:nvGrpSpPr>
      <p:grpSpPr>
        <a:xfrm>
          <a:off y="0" x="0"/>
          <a:ext cy="0" cx="0"/>
          <a:chOff y="0" x="0"/>
          <a:chExt cy="0" cx="0"/>
        </a:xfrm>
      </p:grpSpPr>
      <p:sp>
        <p:nvSpPr>
          <p:cNvPr id="416" name="Shape 416"/>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417" name="Shape 41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418" name="Shape 418"/>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24" name="Shape 424"/>
        <p:cNvGrpSpPr/>
        <p:nvPr/>
      </p:nvGrpSpPr>
      <p:grpSpPr>
        <a:xfrm>
          <a:off y="0" x="0"/>
          <a:ext cy="0" cx="0"/>
          <a:chOff y="0" x="0"/>
          <a:chExt cy="0" cx="0"/>
        </a:xfrm>
      </p:grpSpPr>
      <p:sp>
        <p:nvSpPr>
          <p:cNvPr id="425" name="Shape 425"/>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426" name="Shape 42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427" name="Shape 427"/>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33" name="Shape 433"/>
        <p:cNvGrpSpPr/>
        <p:nvPr/>
      </p:nvGrpSpPr>
      <p:grpSpPr>
        <a:xfrm>
          <a:off y="0" x="0"/>
          <a:ext cy="0" cx="0"/>
          <a:chOff y="0" x="0"/>
          <a:chExt cy="0" cx="0"/>
        </a:xfrm>
      </p:grpSpPr>
      <p:sp>
        <p:nvSpPr>
          <p:cNvPr id="434" name="Shape 434"/>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35" name="Shape 43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41" name="Shape 441"/>
        <p:cNvGrpSpPr/>
        <p:nvPr/>
      </p:nvGrpSpPr>
      <p:grpSpPr>
        <a:xfrm>
          <a:off y="0" x="0"/>
          <a:ext cy="0" cx="0"/>
          <a:chOff y="0" x="0"/>
          <a:chExt cy="0" cx="0"/>
        </a:xfrm>
      </p:grpSpPr>
      <p:sp>
        <p:nvSpPr>
          <p:cNvPr id="442" name="Shape 442"/>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443" name="Shape 44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444" name="Shape 444"/>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50" name="Shape 450"/>
        <p:cNvGrpSpPr/>
        <p:nvPr/>
      </p:nvGrpSpPr>
      <p:grpSpPr>
        <a:xfrm>
          <a:off y="0" x="0"/>
          <a:ext cy="0" cx="0"/>
          <a:chOff y="0" x="0"/>
          <a:chExt cy="0" cx="0"/>
        </a:xfrm>
      </p:grpSpPr>
      <p:sp>
        <p:nvSpPr>
          <p:cNvPr id="451" name="Shape 451"/>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452" name="Shape 45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453" name="Shape 453"/>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7" name="Shape 117"/>
        <p:cNvGrpSpPr/>
        <p:nvPr/>
      </p:nvGrpSpPr>
      <p:grpSpPr>
        <a:xfrm>
          <a:off y="0" x="0"/>
          <a:ext cy="0" cx="0"/>
          <a:chOff y="0" x="0"/>
          <a:chExt cy="0" cx="0"/>
        </a:xfrm>
      </p:grpSpPr>
      <p:sp>
        <p:nvSpPr>
          <p:cNvPr id="118" name="Shape 118"/>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119" name="Shape 11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120" name="Shape 120"/>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59" name="Shape 459"/>
        <p:cNvGrpSpPr/>
        <p:nvPr/>
      </p:nvGrpSpPr>
      <p:grpSpPr>
        <a:xfrm>
          <a:off y="0" x="0"/>
          <a:ext cy="0" cx="0"/>
          <a:chOff y="0" x="0"/>
          <a:chExt cy="0" cx="0"/>
        </a:xfrm>
      </p:grpSpPr>
      <p:sp>
        <p:nvSpPr>
          <p:cNvPr id="460" name="Shape 460"/>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61" name="Shape 46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6" name="Shape 126"/>
        <p:cNvGrpSpPr/>
        <p:nvPr/>
      </p:nvGrpSpPr>
      <p:grpSpPr>
        <a:xfrm>
          <a:off y="0" x="0"/>
          <a:ext cy="0" cx="0"/>
          <a:chOff y="0" x="0"/>
          <a:chExt cy="0" cx="0"/>
        </a:xfrm>
      </p:grpSpPr>
      <p:sp>
        <p:nvSpPr>
          <p:cNvPr id="127" name="Shape 127"/>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128" name="Shape 128"/>
          <p:cNvSpPr/>
          <p:nvPr>
            <p:ph idx="2" type="sldImg"/>
          </p:nvPr>
        </p:nvSpPr>
        <p:spPr>
          <a:xfrm>
            <a:off y="685800" x="1144587"/>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129" name="Shape 129"/>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5" name="Shape 135"/>
        <p:cNvGrpSpPr/>
        <p:nvPr/>
      </p:nvGrpSpPr>
      <p:grpSpPr>
        <a:xfrm>
          <a:off y="0" x="0"/>
          <a:ext cy="0" cx="0"/>
          <a:chOff y="0" x="0"/>
          <a:chExt cy="0" cx="0"/>
        </a:xfrm>
      </p:grpSpPr>
      <p:sp>
        <p:nvSpPr>
          <p:cNvPr id="136" name="Shape 136"/>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137" name="Shape 13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138" name="Shape 138"/>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4" name="Shape 144"/>
        <p:cNvGrpSpPr/>
        <p:nvPr/>
      </p:nvGrpSpPr>
      <p:grpSpPr>
        <a:xfrm>
          <a:off y="0" x="0"/>
          <a:ext cy="0" cx="0"/>
          <a:chOff y="0" x="0"/>
          <a:chExt cy="0" cx="0"/>
        </a:xfrm>
      </p:grpSpPr>
      <p:sp>
        <p:nvSpPr>
          <p:cNvPr id="145" name="Shape 145"/>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146" name="Shape 14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147" name="Shape 147"/>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3" name="Shape 153"/>
        <p:cNvGrpSpPr/>
        <p:nvPr/>
      </p:nvGrpSpPr>
      <p:grpSpPr>
        <a:xfrm>
          <a:off y="0" x="0"/>
          <a:ext cy="0" cx="0"/>
          <a:chOff y="0" x="0"/>
          <a:chExt cy="0" cx="0"/>
        </a:xfrm>
      </p:grpSpPr>
      <p:sp>
        <p:nvSpPr>
          <p:cNvPr id="154" name="Shape 154"/>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155" name="Shape 15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156" name="Shape 156"/>
          <p:cNvSpPr txBox="1"/>
          <p:nvPr>
            <p:ph idx="1" type="body"/>
          </p:nvPr>
        </p:nvSpPr>
        <p:spPr>
          <a:xfrm>
            <a:off y="4343400" x="685800"/>
            <a:ext cy="4114800" cx="5486399"/>
          </a:xfrm>
          <a:prstGeom prst="rect">
            <a:avLst/>
          </a:prstGeom>
          <a:noFill/>
          <a:ln>
            <a:noFill/>
          </a:ln>
        </p:spPr>
        <p:txBody>
          <a:bodyPr bIns="45700" rIns="91425" lIns="91425" tIns="45700" anchor="t" anchorCtr="0">
            <a:sp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2" name="Shape 162"/>
        <p:cNvGrpSpPr/>
        <p:nvPr/>
      </p:nvGrpSpPr>
      <p:grpSpPr>
        <a:xfrm>
          <a:off y="0" x="0"/>
          <a:ext cy="0" cx="0"/>
          <a:chOff y="0" x="0"/>
          <a:chExt cy="0" cx="0"/>
        </a:xfrm>
      </p:grpSpPr>
      <p:sp>
        <p:nvSpPr>
          <p:cNvPr id="163" name="Shape 163"/>
          <p:cNvSpPr txBox="1"/>
          <p:nvPr/>
        </p:nvSpPr>
        <p:spPr>
          <a:xfrm>
            <a:off y="8685211" x="3884612"/>
            <a:ext cy="457200" cx="2971799"/>
          </a:xfrm>
          <a:prstGeom prst="rect">
            <a:avLst/>
          </a:prstGeom>
          <a:noFill/>
          <a:ln>
            <a:noFill/>
          </a:ln>
        </p:spPr>
        <p:txBody>
          <a:bodyPr bIns="45700" rIns="91425" lIns="91425" tIns="45700" anchor="b" anchorCtr="0">
            <a:spAutoFit/>
          </a:bodyPr>
          <a:lstStyle/>
          <a:p>
            <a:pPr algn="r" rtl="0" lvl="0" marR="0" indent="0" marL="0">
              <a:spcBef>
                <a:spcPts val="0"/>
              </a:spcBef>
              <a:buSzPct val="25000"/>
              <a:buFont typeface="Arial"/>
              <a:buNone/>
            </a:pPr>
            <a:r>
              <a:rPr strike="noStrike" u="none" b="0" cap="none" baseline="0" sz="1200" lang="en-US" i="0"/>
              <a:t>*</a:t>
            </a:r>
          </a:p>
        </p:txBody>
      </p:sp>
      <p:sp>
        <p:nvSpPr>
          <p:cNvPr id="164" name="Shape 164"/>
          <p:cNvSpPr txBox="1"/>
          <p:nvPr>
            <p:ph idx="1" type="body"/>
          </p:nvPr>
        </p:nvSpPr>
        <p:spPr>
          <a:xfrm>
            <a:off y="4343400" x="914400"/>
            <a:ext cy="4111625" cx="5026025"/>
          </a:xfrm>
          <a:prstGeom prst="rect">
            <a:avLst/>
          </a:prstGeom>
          <a:noFill/>
          <a:ln>
            <a:noFill/>
          </a:ln>
        </p:spPr>
        <p:txBody>
          <a:bodyPr bIns="44450" rIns="90475" lIns="90475" tIns="44450" anchor="t" anchorCtr="0">
            <a:spAutoFit/>
          </a:bodyPr>
          <a:lstStyle/>
          <a:p>
            <a:pPr>
              <a:spcBef>
                <a:spcPts val="0"/>
              </a:spcBef>
              <a:buNone/>
            </a:pPr>
            <a:r>
              <a:t/>
            </a:r>
            <a:endParaRPr/>
          </a:p>
        </p:txBody>
      </p:sp>
      <p:sp>
        <p:nvSpPr>
          <p:cNvPr id="165" name="Shape 165"/>
          <p:cNvSpPr/>
          <p:nvPr>
            <p:ph idx="2" type="sldImg"/>
          </p:nvPr>
        </p:nvSpPr>
        <p:spPr>
          <a:xfrm>
            <a:off y="692150" x="1152525"/>
            <a:ext cy="3416299" cx="4554537"/>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miter/>
            <a:headEnd w="med" len="med" type="none"/>
            <a:tailEnd w="med" len="med" type="none"/>
          </a:ln>
        </p:spPr>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6.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OverObj">
  <p:cSld name="Title and Text over Content">
    <p:spTree>
      <p:nvGrpSpPr>
        <p:cNvPr id="17" name="Shape 17"/>
        <p:cNvGrpSpPr/>
        <p:nvPr/>
      </p:nvGrpSpPr>
      <p:grpSpPr>
        <a:xfrm>
          <a:off y="0" x="0"/>
          <a:ext cy="0" cx="0"/>
          <a:chOff y="0" x="0"/>
          <a:chExt cy="0" cx="0"/>
        </a:xfrm>
      </p:grpSpPr>
      <p:sp>
        <p:nvSpPr>
          <p:cNvPr id="18" name="Shape 18"/>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19" name="Shape 19"/>
          <p:cNvSpPr txBox="1"/>
          <p:nvPr>
            <p:ph idx="1" type="body"/>
          </p:nvPr>
        </p:nvSpPr>
        <p:spPr>
          <a:xfrm>
            <a:off y="1524000" x="914400"/>
            <a:ext cy="2185988"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20" name="Shape 20"/>
          <p:cNvSpPr txBox="1"/>
          <p:nvPr>
            <p:ph idx="2" type="body"/>
          </p:nvPr>
        </p:nvSpPr>
        <p:spPr>
          <a:xfrm>
            <a:off y="3862387" x="914400"/>
            <a:ext cy="2187574"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0" name="Shape 50"/>
        <p:cNvGrpSpPr/>
        <p:nvPr/>
      </p:nvGrpSpPr>
      <p:grpSpPr>
        <a:xfrm>
          <a:off y="0" x="0"/>
          <a:ext cy="0" cx="0"/>
          <a:chOff y="0" x="0"/>
          <a:chExt cy="0" cx="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1" name="Shape 51"/>
        <p:cNvGrpSpPr/>
        <p:nvPr/>
      </p:nvGrpSpPr>
      <p:grpSpPr>
        <a:xfrm>
          <a:off y="0" x="0"/>
          <a:ext cy="0" cx="0"/>
          <a:chOff y="0" x="0"/>
          <a:chExt cy="0" cx="0"/>
        </a:xfrm>
      </p:grpSpPr>
      <p:sp>
        <p:nvSpPr>
          <p:cNvPr id="52" name="Shape 52"/>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53" name="Shape 53"/>
        <p:cNvGrpSpPr/>
        <p:nvPr/>
      </p:nvGrpSpPr>
      <p:grpSpPr>
        <a:xfrm>
          <a:off y="0" x="0"/>
          <a:ext cy="0" cx="0"/>
          <a:chOff y="0" x="0"/>
          <a:chExt cy="0" cx="0"/>
        </a:xfrm>
      </p:grpSpPr>
      <p:sp>
        <p:nvSpPr>
          <p:cNvPr id="54" name="Shape 54"/>
          <p:cNvSpPr txBox="1"/>
          <p:nvPr>
            <p:ph type="title"/>
          </p:nvPr>
        </p:nvSpPr>
        <p:spPr>
          <a:xfrm>
            <a:off y="274637" x="457200"/>
            <a:ext cy="1143000" cx="8229600"/>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5" name="Shape 55"/>
          <p:cNvSpPr txBox="1"/>
          <p:nvPr>
            <p:ph idx="1" type="body"/>
          </p:nvPr>
        </p:nvSpPr>
        <p:spPr>
          <a:xfrm>
            <a:off y="1535112" x="457200"/>
            <a:ext cy="639762" cx="4040187"/>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
        <p:nvSpPr>
          <p:cNvPr id="56" name="Shape 56"/>
          <p:cNvSpPr txBox="1"/>
          <p:nvPr>
            <p:ph idx="2" type="body"/>
          </p:nvPr>
        </p:nvSpPr>
        <p:spPr>
          <a:xfrm>
            <a:off y="2174875" x="457200"/>
            <a:ext cy="3951287"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7" name="Shape 57"/>
          <p:cNvSpPr txBox="1"/>
          <p:nvPr>
            <p:ph idx="3" type="body"/>
          </p:nvPr>
        </p:nvSpPr>
        <p:spPr>
          <a:xfrm>
            <a:off y="1535112" x="4645025"/>
            <a:ext cy="639762" cx="4041774"/>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
        <p:nvSpPr>
          <p:cNvPr id="58" name="Shape 58"/>
          <p:cNvSpPr txBox="1"/>
          <p:nvPr>
            <p:ph idx="4" type="body"/>
          </p:nvPr>
        </p:nvSpPr>
        <p:spPr>
          <a:xfrm>
            <a:off y="2174875" x="4645025"/>
            <a:ext cy="3951287"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9" name="Shape 59"/>
        <p:cNvGrpSpPr/>
        <p:nvPr/>
      </p:nvGrpSpPr>
      <p:grpSpPr>
        <a:xfrm>
          <a:off y="0" x="0"/>
          <a:ext cy="0" cx="0"/>
          <a:chOff y="0" x="0"/>
          <a:chExt cy="0" cx="0"/>
        </a:xfrm>
      </p:grpSpPr>
      <p:sp>
        <p:nvSpPr>
          <p:cNvPr id="60" name="Shape 60"/>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61" name="Shape 61"/>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2" name="Shape 62"/>
          <p:cNvSpPr txBox="1"/>
          <p:nvPr>
            <p:ph idx="2" type="body"/>
          </p:nvPr>
        </p:nvSpPr>
        <p:spPr>
          <a:xfrm>
            <a:off y="1524000" x="4876800"/>
            <a:ext cy="4525963" cx="38099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63" name="Shape 63"/>
        <p:cNvGrpSpPr/>
        <p:nvPr/>
      </p:nvGrpSpPr>
      <p:grpSpPr>
        <a:xfrm>
          <a:off y="0" x="0"/>
          <a:ext cy="0" cx="0"/>
          <a:chOff y="0" x="0"/>
          <a:chExt cy="0" cx="0"/>
        </a:xfrm>
      </p:grpSpPr>
      <p:sp>
        <p:nvSpPr>
          <p:cNvPr id="64" name="Shape 64"/>
          <p:cNvSpPr txBox="1"/>
          <p:nvPr>
            <p:ph type="title"/>
          </p:nvPr>
        </p:nvSpPr>
        <p:spPr>
          <a:xfrm>
            <a:off y="4406900" x="722312"/>
            <a:ext cy="136207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5" name="Shape 65"/>
          <p:cNvSpPr txBox="1"/>
          <p:nvPr>
            <p:ph idx="1" type="body"/>
          </p:nvPr>
        </p:nvSpPr>
        <p:spPr>
          <a:xfrm>
            <a:off y="2906713" x="722312"/>
            <a:ext cy="1500187" cx="7772400"/>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66" name="Shape 66"/>
        <p:cNvGrpSpPr/>
        <p:nvPr/>
      </p:nvGrpSpPr>
      <p:grpSpPr>
        <a:xfrm>
          <a:off y="0" x="0"/>
          <a:ext cy="0" cx="0"/>
          <a:chOff y="0" x="0"/>
          <a:chExt cy="0" cx="0"/>
        </a:xfrm>
      </p:grpSpPr>
      <p:sp>
        <p:nvSpPr>
          <p:cNvPr id="67" name="Shape 67"/>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68" name="Shape 68"/>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78" name="Shape 78"/>
        <p:cNvGrpSpPr/>
        <p:nvPr/>
      </p:nvGrpSpPr>
      <p:grpSpPr>
        <a:xfrm>
          <a:off y="0" x="0"/>
          <a:ext cy="0" cx="0"/>
          <a:chOff y="0" x="0"/>
          <a:chExt cy="0" cx="0"/>
        </a:xfrm>
      </p:grpSpPr>
      <p:sp>
        <p:nvSpPr>
          <p:cNvPr id="79" name="Shape 79"/>
          <p:cNvSpPr txBox="1"/>
          <p:nvPr>
            <p:ph type="ctrTitle"/>
          </p:nvPr>
        </p:nvSpPr>
        <p:spPr>
          <a:xfrm>
            <a:off y="533400" x="762000"/>
            <a:ext cy="1470024" cx="76961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80" name="Shape 80"/>
          <p:cNvSpPr txBox="1"/>
          <p:nvPr>
            <p:ph idx="1" type="subTitle"/>
          </p:nvPr>
        </p:nvSpPr>
        <p:spPr>
          <a:xfrm>
            <a:off y="2362200" x="838200"/>
            <a:ext cy="3429000" cx="7619999"/>
          </a:xfrm>
          <a:prstGeom prst="rect">
            <a:avLst/>
          </a:prstGeom>
          <a:noFill/>
          <a:ln>
            <a:noFill/>
          </a:ln>
        </p:spPr>
        <p:txBody>
          <a:bodyPr bIns="91425" rIns="91425" lIns="91425" tIns="91425" anchor="t" anchorCtr="0"/>
          <a:lstStyle>
            <a:lvl1pPr algn="ctr" rtl="0" marR="0" indent="0" marL="0">
              <a:spcBef>
                <a:spcPts val="560"/>
              </a:spcBef>
              <a:spcAft>
                <a:spcPts val="0"/>
              </a:spcAft>
              <a:buClr>
                <a:srgbClr val="000080"/>
              </a:buClr>
              <a:buFont typeface="Arial"/>
              <a:buNone/>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TwoObj">
  <p:cSld name="Title, Text, and 2 Content">
    <p:spTree>
      <p:nvGrpSpPr>
        <p:cNvPr id="21" name="Shape 21"/>
        <p:cNvGrpSpPr/>
        <p:nvPr/>
      </p:nvGrpSpPr>
      <p:grpSpPr>
        <a:xfrm>
          <a:off y="0" x="0"/>
          <a:ext cy="0" cx="0"/>
          <a:chOff y="0" x="0"/>
          <a:chExt cy="0" cx="0"/>
        </a:xfrm>
      </p:grpSpPr>
      <p:sp>
        <p:nvSpPr>
          <p:cNvPr id="22" name="Shape 22"/>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23" name="Shape 23"/>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24" name="Shape 24"/>
          <p:cNvSpPr txBox="1"/>
          <p:nvPr>
            <p:ph idx="2" type="body"/>
          </p:nvPr>
        </p:nvSpPr>
        <p:spPr>
          <a:xfrm>
            <a:off y="1524000" x="4876800"/>
            <a:ext cy="2185988"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25" name="Shape 25"/>
          <p:cNvSpPr txBox="1"/>
          <p:nvPr>
            <p:ph idx="3" type="body"/>
          </p:nvPr>
        </p:nvSpPr>
        <p:spPr>
          <a:xfrm>
            <a:off y="3862387" x="4876800"/>
            <a:ext cy="2187574"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Obj">
  <p:cSld name="Title, Text, and Content">
    <p:spTree>
      <p:nvGrpSpPr>
        <p:cNvPr id="26" name="Shape 26"/>
        <p:cNvGrpSpPr/>
        <p:nvPr/>
      </p:nvGrpSpPr>
      <p:grpSpPr>
        <a:xfrm>
          <a:off y="0" x="0"/>
          <a:ext cy="0" cx="0"/>
          <a:chOff y="0" x="0"/>
          <a:chExt cy="0" cx="0"/>
        </a:xfrm>
      </p:grpSpPr>
      <p:sp>
        <p:nvSpPr>
          <p:cNvPr id="27" name="Shape 27"/>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28" name="Shape 28"/>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29" name="Shape 29"/>
          <p:cNvSpPr txBox="1"/>
          <p:nvPr>
            <p:ph idx="2" type="body"/>
          </p:nvPr>
        </p:nvSpPr>
        <p:spPr>
          <a:xfrm>
            <a:off y="1524000" x="48768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bl">
  <p:cSld name="Title and Table">
    <p:spTree>
      <p:nvGrpSpPr>
        <p:cNvPr id="30" name="Shape 30"/>
        <p:cNvGrpSpPr/>
        <p:nvPr/>
      </p:nvGrpSpPr>
      <p:grpSpPr>
        <a:xfrm>
          <a:off y="0" x="0"/>
          <a:ext cy="0" cx="0"/>
          <a:chOff y="0" x="0"/>
          <a:chExt cy="0" cx="0"/>
        </a:xfrm>
      </p:grpSpPr>
      <p:sp>
        <p:nvSpPr>
          <p:cNvPr id="31" name="Shape 31"/>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ClipArt">
  <p:cSld name="Title, Text and Clip Art">
    <p:spTree>
      <p:nvGrpSpPr>
        <p:cNvPr id="32" name="Shape 32"/>
        <p:cNvGrpSpPr/>
        <p:nvPr/>
      </p:nvGrpSpPr>
      <p:grpSpPr>
        <a:xfrm>
          <a:off y="0" x="0"/>
          <a:ext cy="0" cx="0"/>
          <a:chOff y="0" x="0"/>
          <a:chExt cy="0" cx="0"/>
        </a:xfrm>
      </p:grpSpPr>
      <p:sp>
        <p:nvSpPr>
          <p:cNvPr id="33" name="Shape 33"/>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34" name="Shape 34"/>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35" name="Shape 35"/>
          <p:cNvSpPr/>
          <p:nvPr>
            <p:ph idx="2" type="clipArt"/>
          </p:nvPr>
        </p:nvSpPr>
        <p:spPr>
          <a:xfrm>
            <a:off y="1524000" x="4876800"/>
            <a:ext cy="4525963" cx="3809999"/>
          </a:xfrm>
          <a:prstGeom prst="rect">
            <a:avLst/>
          </a:prstGeom>
          <a:no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36" name="Shape 36"/>
        <p:cNvGrpSpPr/>
        <p:nvPr/>
      </p:nvGrpSpPr>
      <p:grpSpPr>
        <a:xfrm>
          <a:off y="0" x="0"/>
          <a:ext cy="0" cx="0"/>
          <a:chOff y="0" x="0"/>
          <a:chExt cy="0" cx="0"/>
        </a:xfrm>
      </p:grpSpPr>
      <p:sp>
        <p:nvSpPr>
          <p:cNvPr id="37" name="Shape 37"/>
          <p:cNvSpPr txBox="1"/>
          <p:nvPr>
            <p:ph type="title"/>
          </p:nvPr>
        </p:nvSpPr>
        <p:spPr>
          <a:xfrm rot="5400000">
            <a:off y="2171700" x="4808537"/>
            <a:ext cy="1981199" cx="5775324"/>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38" name="Shape 38"/>
          <p:cNvSpPr txBox="1"/>
          <p:nvPr>
            <p:ph idx="1" type="body"/>
          </p:nvPr>
        </p:nvSpPr>
        <p:spPr>
          <a:xfrm rot="5400000">
            <a:off y="266700" x="769937"/>
            <a:ext cy="5791200" cx="5775324"/>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39" name="Shape 39"/>
        <p:cNvGrpSpPr/>
        <p:nvPr/>
      </p:nvGrpSpPr>
      <p:grpSpPr>
        <a:xfrm>
          <a:off y="0" x="0"/>
          <a:ext cy="0" cx="0"/>
          <a:chOff y="0" x="0"/>
          <a:chExt cy="0" cx="0"/>
        </a:xfrm>
      </p:grpSpPr>
      <p:sp>
        <p:nvSpPr>
          <p:cNvPr id="40" name="Shape 40"/>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41" name="Shape 41"/>
          <p:cNvSpPr txBox="1"/>
          <p:nvPr>
            <p:ph idx="1" type="body"/>
          </p:nvPr>
        </p:nvSpPr>
        <p:spPr>
          <a:xfrm rot="5400000">
            <a:off y="-99219" x="2537618"/>
            <a:ext cy="7772400" cx="4525961"/>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42" name="Shape 42"/>
        <p:cNvGrpSpPr/>
        <p:nvPr/>
      </p:nvGrpSpPr>
      <p:grpSpPr>
        <a:xfrm>
          <a:off y="0" x="0"/>
          <a:ext cy="0" cx="0"/>
          <a:chOff y="0" x="0"/>
          <a:chExt cy="0" cx="0"/>
        </a:xfrm>
      </p:grpSpPr>
      <p:sp>
        <p:nvSpPr>
          <p:cNvPr id="43" name="Shape 43"/>
          <p:cNvSpPr txBox="1"/>
          <p:nvPr>
            <p:ph type="title"/>
          </p:nvPr>
        </p:nvSpPr>
        <p:spPr>
          <a:xfrm>
            <a:off y="4800600" x="1792288"/>
            <a:ext cy="566737"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4" name="Shape 44"/>
          <p:cNvSpPr/>
          <p:nvPr>
            <p:ph idx="2" type="pic"/>
          </p:nvPr>
        </p:nvSpPr>
        <p:spPr>
          <a:xfrm>
            <a:off y="612775" x="1792288"/>
            <a:ext cy="4114800" cx="5486399"/>
          </a:xfrm>
          <a:prstGeom prst="rect">
            <a:avLst/>
          </a:prstGeom>
          <a:noFill/>
          <a:ln>
            <a:noFill/>
          </a:ln>
        </p:spPr>
      </p:sp>
      <p:sp>
        <p:nvSpPr>
          <p:cNvPr id="45" name="Shape 45"/>
          <p:cNvSpPr txBox="1"/>
          <p:nvPr>
            <p:ph idx="1" type="body"/>
          </p:nvPr>
        </p:nvSpPr>
        <p:spPr>
          <a:xfrm>
            <a:off y="5367337" x="1792288"/>
            <a:ext cy="804861" cx="5486399"/>
          </a:xfrm>
          <a:prstGeom prst="rect">
            <a:avLst/>
          </a:prstGeom>
          <a:noFill/>
          <a:ln>
            <a:noFill/>
          </a:ln>
        </p:spPr>
        <p:txBody>
          <a:bodyPr bIns="91425" rIns="91425" lIns="91425" tIns="91425" anchor="t"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6" name="Shape 46"/>
        <p:cNvGrpSpPr/>
        <p:nvPr/>
      </p:nvGrpSpPr>
      <p:grpSpPr>
        <a:xfrm>
          <a:off y="0" x="0"/>
          <a:ext cy="0" cx="0"/>
          <a:chOff y="0" x="0"/>
          <a:chExt cy="0" cx="0"/>
        </a:xfrm>
      </p:grpSpPr>
      <p:sp>
        <p:nvSpPr>
          <p:cNvPr id="47" name="Shape 47"/>
          <p:cNvSpPr txBox="1"/>
          <p:nvPr>
            <p:ph type="title"/>
          </p:nvPr>
        </p:nvSpPr>
        <p:spPr>
          <a:xfrm>
            <a:off y="273050" x="457200"/>
            <a:ext cy="1162049"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8" name="Shape 48"/>
          <p:cNvSpPr txBox="1"/>
          <p:nvPr>
            <p:ph idx="1" type="body"/>
          </p:nvPr>
        </p:nvSpPr>
        <p:spPr>
          <a:xfrm>
            <a:off y="273050" x="3575050"/>
            <a:ext cy="5853112"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9" name="Shape 49"/>
          <p:cNvSpPr txBox="1"/>
          <p:nvPr>
            <p:ph idx="2" type="body"/>
          </p:nvPr>
        </p:nvSpPr>
        <p:spPr>
          <a:xfrm>
            <a:off y="1435100" x="457200"/>
            <a:ext cy="4691063" cx="3008313"/>
          </a:xfrm>
          <a:prstGeom prst="rect">
            <a:avLst/>
          </a:prstGeom>
          <a:noFill/>
          <a:ln>
            <a:noFill/>
          </a:ln>
        </p:spPr>
        <p:txBody>
          <a:bodyPr bIns="91425" rIns="91425" lIns="91425" tIns="91425" anchor="t"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Target="../theme/theme4.xml" Type="http://schemas.openxmlformats.org/officeDocument/2006/relationships/theme" Id="rId17"/><Relationship Target="../slideLayouts/slideLayout15.xml" Type="http://schemas.openxmlformats.org/officeDocument/2006/relationships/slideLayout" Id="rId16"/><Relationship Target="../slideLayouts/slideLayout14.xml" Type="http://schemas.openxmlformats.org/officeDocument/2006/relationships/slideLayout" Id="rId15"/><Relationship Target="../slideLayouts/slideLayout13.xml" Type="http://schemas.openxmlformats.org/officeDocument/2006/relationships/slideLayout" Id="rId14"/><Relationship Target="../slideLayouts/slideLayout1.xml" Type="http://schemas.openxmlformats.org/officeDocument/2006/relationships/slideLayout" Id="rId2"/><Relationship Target="../slideLayouts/slideLayout11.xml" Type="http://schemas.openxmlformats.org/officeDocument/2006/relationships/slideLayout" Id="rId12"/><Relationship Target="../slideLayouts/slideLayout12.xml" Type="http://schemas.openxmlformats.org/officeDocument/2006/relationships/slideLayout" Id="rId13"/><Relationship Target="../media/image00.png" Type="http://schemas.openxmlformats.org/officeDocument/2006/relationships/image" Id="rId1"/><Relationship Target="../slideLayouts/slideLayout3.xml" Type="http://schemas.openxmlformats.org/officeDocument/2006/relationships/slideLayout" Id="rId4"/><Relationship Target="../slideLayouts/slideLayout9.xml" Type="http://schemas.openxmlformats.org/officeDocument/2006/relationships/slideLayout" Id="rId10"/><Relationship Target="../slideLayouts/slideLayout2.xml" Type="http://schemas.openxmlformats.org/officeDocument/2006/relationships/slideLayout" Id="rId3"/><Relationship Target="../slideLayouts/slideLayout10.xml" Type="http://schemas.openxmlformats.org/officeDocument/2006/relationships/slideLayout" Id="rId11"/><Relationship Target="../slideLayouts/slideLayout8.xml" Type="http://schemas.openxmlformats.org/officeDocument/2006/relationships/slideLayout" Id="rId9"/><Relationship Target="../slideLayouts/slideLayout5.xml" Type="http://schemas.openxmlformats.org/officeDocument/2006/relationships/slideLayout" Id="rId6"/><Relationship Target="../slideLayouts/slideLayout4.xml" Type="http://schemas.openxmlformats.org/officeDocument/2006/relationships/slideLayout" Id="rId5"/><Relationship Target="../slideLayouts/slideLayout7.xml" Type="http://schemas.openxmlformats.org/officeDocument/2006/relationships/slideLayout" Id="rId8"/><Relationship Target="../slideLayouts/slideLayout6.xml" Type="http://schemas.openxmlformats.org/officeDocument/2006/relationships/slideLayout" Id="rId7"/></Relationships>
</file>

<file path=ppt/slideMasters/_rels/slideMaster2.xml.rels><?xml version="1.0" encoding="UTF-8" standalone="yes"?><Relationships xmlns="http://schemas.openxmlformats.org/package/2006/relationships"><Relationship Target="../slideLayouts/slideLayout16.xml" Type="http://schemas.openxmlformats.org/officeDocument/2006/relationships/slideLayout" Id="rId2"/><Relationship Target="../media/image00.png" Type="http://schemas.openxmlformats.org/officeDocument/2006/relationships/image" Id="rId1"/><Relationship Target="../theme/theme3.xml" Type="http://schemas.openxmlformats.org/officeDocument/2006/relationships/theme" Id="rId3"/></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y="0" x="0"/>
          <a:ext cy="0" cx="0"/>
          <a:chOff y="0" x="0"/>
          <a:chExt cy="0" cx="0"/>
        </a:xfrm>
      </p:grpSpPr>
      <p:sp>
        <p:nvSpPr>
          <p:cNvPr id="9" name="Shape 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10" name="Shape 10"/>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11" name="Shape 11"/>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2" name="Shape 12"/>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3" name="Shape 13"/>
          <p:cNvSpPr txBox="1"/>
          <p:nvPr>
            <p:ph idx="12" type="sldNum"/>
          </p:nvPr>
        </p:nvSpPr>
        <p:spPr>
          <a:xfrm>
            <a:off y="6245225" x="6553200"/>
            <a:ext cy="476249" cx="2133599"/>
          </a:xfrm>
          <a:prstGeom prst="rect">
            <a:avLst/>
          </a:prstGeom>
          <a:noFill/>
          <a:ln>
            <a:noFill/>
          </a:ln>
        </p:spPr>
        <p:txBody>
          <a:bodyPr bIns="91425" rIns="91425" lIns="91425" tIns="91425" anchor="t"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cxnSp>
        <p:nvCxnSpPr>
          <p:cNvPr id="14" name="Shape 14"/>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15" name="Shape 15"/>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16" name="Shape 16"/>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9" name="Shape 69"/>
        <p:cNvGrpSpPr/>
        <p:nvPr/>
      </p:nvGrpSpPr>
      <p:grpSpPr>
        <a:xfrm>
          <a:off y="0" x="0"/>
          <a:ext cy="0" cx="0"/>
          <a:chOff y="0" x="0"/>
          <a:chExt cy="0" cx="0"/>
        </a:xfrm>
      </p:grpSpPr>
      <p:cxnSp>
        <p:nvCxnSpPr>
          <p:cNvPr id="70" name="Shape 70"/>
          <p:cNvCxnSpPr/>
          <p:nvPr/>
        </p:nvCxnSpPr>
        <p:spPr>
          <a:xfrm rot="10800000">
            <a:off y="152400" x="685800"/>
            <a:ext cy="5943599" cx="0"/>
          </a:xfrm>
          <a:prstGeom prst="straightConnector1">
            <a:avLst/>
          </a:prstGeom>
          <a:noFill/>
          <a:ln w="69850" cap="rnd">
            <a:solidFill>
              <a:srgbClr val="FF9F11"/>
            </a:solidFill>
            <a:prstDash val="solid"/>
            <a:miter/>
            <a:headEnd w="med" len="med" type="none"/>
            <a:tailEnd w="med" len="med" type="none"/>
          </a:ln>
        </p:spPr>
      </p:cxnSp>
      <p:cxnSp>
        <p:nvCxnSpPr>
          <p:cNvPr id="71" name="Shape 71"/>
          <p:cNvCxnSpPr/>
          <p:nvPr/>
        </p:nvCxnSpPr>
        <p:spPr>
          <a:xfrm rot="10800000">
            <a:off y="2133600" x="228600"/>
            <a:ext cy="0" cx="8381999"/>
          </a:xfrm>
          <a:prstGeom prst="straightConnector1">
            <a:avLst/>
          </a:prstGeom>
          <a:noFill/>
          <a:ln w="69850" cap="rnd">
            <a:solidFill>
              <a:srgbClr val="000080"/>
            </a:solidFill>
            <a:prstDash val="solid"/>
            <a:miter/>
            <a:headEnd w="med" len="med" type="none"/>
            <a:tailEnd w="med" len="med" type="none"/>
          </a:ln>
        </p:spPr>
      </p:cxnSp>
      <p:pic>
        <p:nvPicPr>
          <p:cNvPr id="72" name="Shape 72"/>
          <p:cNvPicPr preferRelativeResize="0"/>
          <p:nvPr/>
        </p:nvPicPr>
        <p:blipFill rotWithShape="1">
          <a:blip r:embed="rId1">
            <a:alphaModFix/>
          </a:blip>
          <a:srcRect t="0" b="0" r="0" l="0"/>
          <a:stretch/>
        </p:blipFill>
        <p:spPr>
          <a:xfrm>
            <a:off y="990600" x="152400"/>
            <a:ext cy="704850" cx="487361"/>
          </a:xfrm>
          <a:prstGeom prst="rect">
            <a:avLst/>
          </a:prstGeom>
          <a:noFill/>
          <a:ln>
            <a:noFill/>
          </a:ln>
        </p:spPr>
      </p:pic>
      <p:sp>
        <p:nvSpPr>
          <p:cNvPr id="73" name="Shape 73"/>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74" name="Shape 74"/>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75" name="Shape 75"/>
          <p:cNvSpPr txBox="1"/>
          <p:nvPr>
            <p:ph idx="10" type="dt"/>
          </p:nvPr>
        </p:nvSpPr>
        <p:spPr>
          <a:xfrm>
            <a:off y="6245225" x="4572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6" name="Shape 76"/>
          <p:cNvSpPr txBox="1"/>
          <p:nvPr>
            <p:ph idx="11" type="ftr"/>
          </p:nvPr>
        </p:nvSpPr>
        <p:spPr>
          <a:xfrm>
            <a:off y="6245225" x="3124200"/>
            <a:ext cy="476249" cx="2895600"/>
          </a:xfrm>
          <a:prstGeom prst="rect">
            <a:avLst/>
          </a:prstGeom>
          <a:noFill/>
          <a:ln>
            <a:noFill/>
          </a:ln>
        </p:spPr>
        <p:txBody>
          <a:bodyPr bIns="91425" rIns="91425" lIns="91425" tIns="91425" anchor="t"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7" name="Shape 77"/>
          <p:cNvSpPr txBox="1"/>
          <p:nvPr>
            <p:ph idx="12" type="sldNum"/>
          </p:nvPr>
        </p:nvSpPr>
        <p:spPr>
          <a:xfrm>
            <a:off y="6245225" x="6553200"/>
            <a:ext cy="476249" cx="2133599"/>
          </a:xfrm>
          <a:prstGeom prst="rect">
            <a:avLst/>
          </a:prstGeom>
          <a:noFill/>
          <a:ln>
            <a:noFill/>
          </a:ln>
        </p:spPr>
        <p:txBody>
          <a:bodyPr bIns="91425" rIns="91425" lIns="91425" tIns="91425" anchor="t"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Tree>
  </p:cSld>
  <p:clrMap accent2="accent2" accent3="accent3" accent4="accent4" accent5="accent5" accent6="accent6" hlink="hlink" tx2="lt2" tx1="dk1" bg2="dk2" bg1="lt1" folHlink="folHlink" accent1="accent1"/>
  <p:sldLayoutIdLst>
    <p:sldLayoutId id="2147483663" r:id="rId2"/>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6.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15.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4.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3.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15.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15.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15.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15.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15.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15.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1.xml" Type="http://schemas.openxmlformats.org/officeDocument/2006/relationships/slideLayout" Id="rId1"/><Relationship Target="../media/image05.jpg" Type="http://schemas.openxmlformats.org/officeDocument/2006/relationships/image" Id="rId3"/></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15.xml" Type="http://schemas.openxmlformats.org/officeDocument/2006/relationships/slideLayout" Id="rId1"/></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1.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15.xml" Type="http://schemas.openxmlformats.org/officeDocument/2006/relationships/slideLayout" Id="rId1"/></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13.xml" Type="http://schemas.openxmlformats.org/officeDocument/2006/relationships/slideLayout" Id="rId1"/><Relationship Target="../media/image01.jpg" Type="http://schemas.openxmlformats.org/officeDocument/2006/relationships/image" Id="rId4"/><Relationship Target="../media/image03.jpg" Type="http://schemas.openxmlformats.org/officeDocument/2006/relationships/image" Id="rId3"/></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15.xml" Type="http://schemas.openxmlformats.org/officeDocument/2006/relationships/slideLayout" Id="rId1"/></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15.xml" Type="http://schemas.openxmlformats.org/officeDocument/2006/relationships/slideLayout" Id="rId1"/></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15.xml" Type="http://schemas.openxmlformats.org/officeDocument/2006/relationships/slideLayout" Id="rId1"/></Relationships>
</file>

<file path=ppt/slides/_rels/slide28.xml.rels><?xml version="1.0" encoding="UTF-8" standalone="yes"?><Relationships xmlns="http://schemas.openxmlformats.org/package/2006/relationships"><Relationship Target="../notesSlides/notesSlide28.xml" Type="http://schemas.openxmlformats.org/officeDocument/2006/relationships/notesSlide" Id="rId2"/><Relationship Target="../slideLayouts/slideLayout15.xml" Type="http://schemas.openxmlformats.org/officeDocument/2006/relationships/slideLayout" Id="rId1"/></Relationships>
</file>

<file path=ppt/slides/_rels/slide29.xml.rels><?xml version="1.0" encoding="UTF-8" standalone="yes"?><Relationships xmlns="http://schemas.openxmlformats.org/package/2006/relationships"><Relationship Target="../notesSlides/notesSlide29.xml" Type="http://schemas.openxmlformats.org/officeDocument/2006/relationships/notesSlide" Id="rId2"/><Relationship Target="../slideLayouts/slideLayout3.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5.xml" Type="http://schemas.openxmlformats.org/officeDocument/2006/relationships/slideLayout" Id="rId1"/></Relationships>
</file>

<file path=ppt/slides/_rels/slide30.xml.rels><?xml version="1.0" encoding="UTF-8" standalone="yes"?><Relationships xmlns="http://schemas.openxmlformats.org/package/2006/relationships"><Relationship Target="../notesSlides/notesSlide30.xml" Type="http://schemas.openxmlformats.org/officeDocument/2006/relationships/notesSlide" Id="rId2"/><Relationship Target="../slideLayouts/slideLayout15.xml" Type="http://schemas.openxmlformats.org/officeDocument/2006/relationships/slideLayout" Id="rId1"/></Relationships>
</file>

<file path=ppt/slides/_rels/slide31.xml.rels><?xml version="1.0" encoding="UTF-8" standalone="yes"?><Relationships xmlns="http://schemas.openxmlformats.org/package/2006/relationships"><Relationship Target="../notesSlides/notesSlide31.xml" Type="http://schemas.openxmlformats.org/officeDocument/2006/relationships/notesSlide" Id="rId2"/><Relationship Target="../slideLayouts/slideLayout15.xml" Type="http://schemas.openxmlformats.org/officeDocument/2006/relationships/slideLayout" Id="rId1"/></Relationships>
</file>

<file path=ppt/slides/_rels/slide32.xml.rels><?xml version="1.0" encoding="UTF-8" standalone="yes"?><Relationships xmlns="http://schemas.openxmlformats.org/package/2006/relationships"><Relationship Target="../notesSlides/notesSlide32.xml" Type="http://schemas.openxmlformats.org/officeDocument/2006/relationships/notesSlide" Id="rId2"/><Relationship Target="../slideLayouts/slideLayout15.xml" Type="http://schemas.openxmlformats.org/officeDocument/2006/relationships/slideLayout" Id="rId1"/><Relationship Target="../media/image06.jpg" Type="http://schemas.openxmlformats.org/officeDocument/2006/relationships/image" Id="rId3"/></Relationships>
</file>

<file path=ppt/slides/_rels/slide33.xml.rels><?xml version="1.0" encoding="UTF-8" standalone="yes"?><Relationships xmlns="http://schemas.openxmlformats.org/package/2006/relationships"><Relationship Target="../notesSlides/notesSlide33.xml" Type="http://schemas.openxmlformats.org/officeDocument/2006/relationships/notesSlide" Id="rId2"/><Relationship Target="../slideLayouts/slideLayout15.xml" Type="http://schemas.openxmlformats.org/officeDocument/2006/relationships/slideLayout" Id="rId1"/></Relationships>
</file>

<file path=ppt/slides/_rels/slide34.xml.rels><?xml version="1.0" encoding="UTF-8" standalone="yes"?><Relationships xmlns="http://schemas.openxmlformats.org/package/2006/relationships"><Relationship Target="../notesSlides/notesSlide34.xml" Type="http://schemas.openxmlformats.org/officeDocument/2006/relationships/notesSlide" Id="rId2"/><Relationship Target="../slideLayouts/slideLayout15.xml" Type="http://schemas.openxmlformats.org/officeDocument/2006/relationships/slideLayout" Id="rId1"/></Relationships>
</file>

<file path=ppt/slides/_rels/slide35.xml.rels><?xml version="1.0" encoding="UTF-8" standalone="yes"?><Relationships xmlns="http://schemas.openxmlformats.org/package/2006/relationships"><Relationship Target="../notesSlides/notesSlide35.xml" Type="http://schemas.openxmlformats.org/officeDocument/2006/relationships/notesSlide" Id="rId2"/><Relationship Target="../slideLayouts/slideLayout15.xml" Type="http://schemas.openxmlformats.org/officeDocument/2006/relationships/slideLayout" Id="rId1"/><Relationship Target="../media/image04.jpg" Type="http://schemas.openxmlformats.org/officeDocument/2006/relationships/image" Id="rId4"/><Relationship Target="../media/image02.jpg" Type="http://schemas.openxmlformats.org/officeDocument/2006/relationships/image" Id="rId3"/></Relationships>
</file>

<file path=ppt/slides/_rels/slide36.xml.rels><?xml version="1.0" encoding="UTF-8" standalone="yes"?><Relationships xmlns="http://schemas.openxmlformats.org/package/2006/relationships"><Relationship Target="../notesSlides/notesSlide36.xml" Type="http://schemas.openxmlformats.org/officeDocument/2006/relationships/notesSlide" Id="rId2"/><Relationship Target="../slideLayouts/slideLayout15.xml" Type="http://schemas.openxmlformats.org/officeDocument/2006/relationships/slideLayout" Id="rId1"/></Relationships>
</file>

<file path=ppt/slides/_rels/slide37.xml.rels><?xml version="1.0" encoding="UTF-8" standalone="yes"?><Relationships xmlns="http://schemas.openxmlformats.org/package/2006/relationships"><Relationship Target="../notesSlides/notesSlide37.xml" Type="http://schemas.openxmlformats.org/officeDocument/2006/relationships/notesSlide" Id="rId2"/><Relationship Target="../slideLayouts/slideLayout15.xml" Type="http://schemas.openxmlformats.org/officeDocument/2006/relationships/slideLayout" Id="rId1"/></Relationships>
</file>

<file path=ppt/slides/_rels/slide38.xml.rels><?xml version="1.0" encoding="UTF-8" standalone="yes"?><Relationships xmlns="http://schemas.openxmlformats.org/package/2006/relationships"><Relationship Target="../notesSlides/notesSlide38.xml" Type="http://schemas.openxmlformats.org/officeDocument/2006/relationships/notesSlide" Id="rId2"/><Relationship Target="../slideLayouts/slideLayout15.xml" Type="http://schemas.openxmlformats.org/officeDocument/2006/relationships/slideLayout" Id="rId1"/></Relationships>
</file>

<file path=ppt/slides/_rels/slide39.xml.rels><?xml version="1.0" encoding="UTF-8" standalone="yes"?><Relationships xmlns="http://schemas.openxmlformats.org/package/2006/relationships"><Relationship Target="../notesSlides/notesSlide39.xml" Type="http://schemas.openxmlformats.org/officeDocument/2006/relationships/notesSlide" Id="rId2"/><Relationship Target="../slideLayouts/slideLayout15.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4.xml" Type="http://schemas.openxmlformats.org/officeDocument/2006/relationships/slideLayout" Id="rId1"/></Relationships>
</file>

<file path=ppt/slides/_rels/slide40.xml.rels><?xml version="1.0" encoding="UTF-8" standalone="yes"?><Relationships xmlns="http://schemas.openxmlformats.org/package/2006/relationships"><Relationship Target="../notesSlides/notesSlide40.xml" Type="http://schemas.openxmlformats.org/officeDocument/2006/relationships/notesSlide" Id="rId2"/><Relationship Target="../slideLayouts/slideLayout15.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15.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15.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15.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15.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15.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y="0" x="0"/>
          <a:ext cy="0" cx="0"/>
          <a:chOff y="0" x="0"/>
          <a:chExt cy="0" cx="0"/>
        </a:xfrm>
      </p:grpSpPr>
      <p:sp>
        <p:nvSpPr>
          <p:cNvPr id="82" name="Shape 82"/>
          <p:cNvSpPr txBox="1"/>
          <p:nvPr>
            <p:ph type="ctrTitle"/>
          </p:nvPr>
        </p:nvSpPr>
        <p:spPr>
          <a:xfrm>
            <a:off y="533400" x="762000"/>
            <a:ext cy="1470024" cx="76961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4400" lang="en-US" i="0">
                <a:solidFill>
                  <a:srgbClr val="000080"/>
                </a:solidFill>
                <a:latin typeface="Arial"/>
                <a:ea typeface="Arial"/>
                <a:cs typeface="Arial"/>
                <a:sym typeface="Arial"/>
              </a:rPr>
              <a:t>CHAPTER 4:</a:t>
            </a:r>
            <a:br>
              <a:rPr strike="noStrike" u="none" b="0" cap="none" baseline="0" sz="4400" lang="en-US" i="0">
                <a:solidFill>
                  <a:srgbClr val="000080"/>
                </a:solidFill>
                <a:latin typeface="Arial"/>
                <a:ea typeface="Arial"/>
                <a:cs typeface="Arial"/>
                <a:sym typeface="Arial"/>
              </a:rPr>
            </a:br>
            <a:r>
              <a:rPr strike="noStrike" u="none" b="0" cap="none" baseline="0" sz="4400" lang="en-US" i="0">
                <a:solidFill>
                  <a:srgbClr val="000080"/>
                </a:solidFill>
                <a:latin typeface="Arial"/>
                <a:ea typeface="Arial"/>
                <a:cs typeface="Arial"/>
                <a:sym typeface="Arial"/>
              </a:rPr>
              <a:t>Data Formats</a:t>
            </a:r>
          </a:p>
        </p:txBody>
      </p:sp>
      <p:sp>
        <p:nvSpPr>
          <p:cNvPr id="83" name="Shape 83"/>
          <p:cNvSpPr txBox="1"/>
          <p:nvPr>
            <p:ph idx="1" type="subTitle"/>
          </p:nvPr>
        </p:nvSpPr>
        <p:spPr>
          <a:xfrm>
            <a:off y="2362200" x="838200"/>
            <a:ext cy="3581399" cx="7619999"/>
          </a:xfrm>
          <a:prstGeom prst="rect">
            <a:avLst/>
          </a:prstGeom>
          <a:noFill/>
          <a:ln>
            <a:noFill/>
          </a:ln>
        </p:spPr>
        <p:txBody>
          <a:bodyPr bIns="45700" rIns="91425" lIns="91425" tIns="45700" anchor="t" anchorCtr="0">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The Architecture of Computer Hardware, Systems Software &amp; Networking:  </a:t>
            </a:r>
            <a:r>
              <a:rPr strike="noStrike" u="none" b="1" cap="none" baseline="0" sz="2400" lang="en-US" i="0">
                <a:solidFill>
                  <a:srgbClr val="000080"/>
                </a:solidFill>
                <a:latin typeface="Arial"/>
                <a:ea typeface="Arial"/>
                <a:cs typeface="Arial"/>
                <a:sym typeface="Arial"/>
              </a:rPr>
              <a:t>An Information Technology Approach </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FF9F11"/>
                </a:solidFill>
                <a:latin typeface="Arial"/>
                <a:ea typeface="Arial"/>
                <a:cs typeface="Arial"/>
                <a:sym typeface="Arial"/>
              </a:rPr>
              <a:t>4th  Edition, Irv Englander</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FF9F11"/>
                </a:solidFill>
                <a:latin typeface="Arial"/>
                <a:ea typeface="Arial"/>
                <a:cs typeface="Arial"/>
                <a:sym typeface="Arial"/>
              </a:rPr>
              <a:t>John Wiley and Sons ©2010</a:t>
            </a: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l" rtl="0" lvl="0" marR="0" indent="0" marL="0">
              <a:lnSpc>
                <a:spcPct val="100000"/>
              </a:lnSpc>
              <a:spcBef>
                <a:spcPts val="360"/>
              </a:spcBef>
              <a:spcAft>
                <a:spcPts val="0"/>
              </a:spcAft>
              <a:buClr>
                <a:srgbClr val="000080"/>
              </a:buClr>
              <a:buSzPct val="25000"/>
              <a:buFont typeface="Arial"/>
              <a:buNone/>
            </a:pPr>
            <a:r>
              <a:rPr strike="noStrike" u="none" b="0" cap="none" baseline="0" sz="1800" lang="en-US" i="0">
                <a:solidFill>
                  <a:schemeClr val="dk1"/>
                </a:solidFill>
                <a:latin typeface="Arial"/>
                <a:ea typeface="Arial"/>
                <a:cs typeface="Arial"/>
                <a:sym typeface="Arial"/>
              </a:rPr>
              <a:t>PowerPoint slides authored by Wilson Wong, Bentley University</a:t>
            </a:r>
          </a:p>
          <a:p>
            <a:pPr algn="l" rtl="0" lvl="0" marR="0" indent="0" marL="0">
              <a:lnSpc>
                <a:spcPct val="100000"/>
              </a:lnSpc>
              <a:spcBef>
                <a:spcPts val="360"/>
              </a:spcBef>
              <a:spcAft>
                <a:spcPts val="0"/>
              </a:spcAft>
              <a:buClr>
                <a:srgbClr val="000080"/>
              </a:buClr>
              <a:buSzPct val="25000"/>
              <a:buFont typeface="Arial"/>
              <a:buNone/>
            </a:pPr>
            <a:r>
              <a:rPr strike="noStrike" u="none" b="0" cap="none" baseline="0" sz="1800" lang="en-US" i="0">
                <a:solidFill>
                  <a:schemeClr val="dk1"/>
                </a:solidFill>
                <a:latin typeface="Arial"/>
                <a:ea typeface="Arial"/>
                <a:cs typeface="Arial"/>
                <a:sym typeface="Arial"/>
              </a:rPr>
              <a:t>PowerPoint slides for the 3</a:t>
            </a:r>
            <a:r>
              <a:rPr strike="noStrike" u="none" b="0" cap="none" baseline="30000" sz="1800" lang="en-US" i="0">
                <a:solidFill>
                  <a:schemeClr val="dk1"/>
                </a:solidFill>
                <a:latin typeface="Arial"/>
                <a:ea typeface="Arial"/>
                <a:cs typeface="Arial"/>
                <a:sym typeface="Arial"/>
              </a:rPr>
              <a:t>rd</a:t>
            </a:r>
            <a:r>
              <a:rPr strike="noStrike" u="none" b="0" cap="none" baseline="0" sz="1800" lang="en-US" i="0">
                <a:solidFill>
                  <a:schemeClr val="dk1"/>
                </a:solidFill>
                <a:latin typeface="Arial"/>
                <a:ea typeface="Arial"/>
                <a:cs typeface="Arial"/>
                <a:sym typeface="Arial"/>
              </a:rPr>
              <a:t> edition were co-authored with Lynne Senne, Bentley University</a:t>
            </a: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ctr" rtl="0" lvl="0" marR="0" indent="0" marL="0">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6" name="Shape 166"/>
        <p:cNvGrpSpPr/>
        <p:nvPr/>
      </p:nvGrpSpPr>
      <p:grpSpPr>
        <a:xfrm>
          <a:off y="0" x="0"/>
          <a:ext cy="0" cx="0"/>
          <a:chOff y="0" x="0"/>
          <a:chExt cy="0" cx="0"/>
        </a:xfrm>
      </p:grpSpPr>
      <p:sp>
        <p:nvSpPr>
          <p:cNvPr id="167" name="Shape 167"/>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ASCII</a:t>
            </a:r>
          </a:p>
        </p:txBody>
      </p:sp>
      <p:sp>
        <p:nvSpPr>
          <p:cNvPr id="168" name="Shape 168"/>
          <p:cNvSpPr txBox="1"/>
          <p:nvPr>
            <p:ph idx="1" type="body"/>
          </p:nvPr>
        </p:nvSpPr>
        <p:spPr>
          <a:xfrm>
            <a:off y="1524000" x="914400"/>
            <a:ext cy="4495800" cx="8001000"/>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Developed by ANSI (American National Standards Institute)</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Represents </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Latin alphabet, Arabic numerals, standard punctuation characters </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Plus small set of accents and other European special characters</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ASCII</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7-bit code: 128 characters</a:t>
            </a:r>
          </a:p>
          <a:p>
            <a:pPr algn="l" rtl="0" lvl="0" marR="0" indent="-165100" marL="342900">
              <a:spcBef>
                <a:spcPts val="560"/>
              </a:spcBef>
              <a:spcAft>
                <a:spcPts val="0"/>
              </a:spcAft>
              <a:buClr>
                <a:srgbClr val="000080"/>
              </a:buClr>
              <a:buFont typeface="Arial"/>
              <a:buNone/>
            </a:pPr>
            <a:r>
              <a:t/>
            </a:r>
            <a:endParaRPr strike="noStrike" u="none" b="0" cap="none" baseline="0" sz="2800" i="0">
              <a:solidFill>
                <a:schemeClr val="dk1"/>
              </a:solidFill>
              <a:latin typeface="Arial"/>
              <a:ea typeface="Arial"/>
              <a:cs typeface="Arial"/>
              <a:sym typeface="Arial"/>
            </a:endParaRPr>
          </a:p>
        </p:txBody>
      </p:sp>
      <p:sp>
        <p:nvSpPr>
          <p:cNvPr id="169" name="Shape 169"/>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170" name="Shape 170"/>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5" name="Shape 175"/>
        <p:cNvGrpSpPr/>
        <p:nvPr/>
      </p:nvGrpSpPr>
      <p:grpSpPr>
        <a:xfrm>
          <a:off y="0" x="0"/>
          <a:ext cy="0" cx="0"/>
          <a:chOff y="0" x="0"/>
          <a:chExt cy="0" cx="0"/>
        </a:xfrm>
      </p:grpSpPr>
      <p:sp>
        <p:nvSpPr>
          <p:cNvPr id="176" name="Shape 176"/>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ASCII Reference Table </a:t>
            </a:r>
          </a:p>
        </p:txBody>
      </p:sp>
      <p:graphicFrame>
        <p:nvGraphicFramePr>
          <p:cNvPr id="177" name="Shape 177"/>
          <p:cNvGraphicFramePr/>
          <p:nvPr/>
        </p:nvGraphicFramePr>
        <p:xfrm>
          <a:off y="1524000" x="838200"/>
          <a:ext cy="3000000" cx="3000000"/>
        </p:xfrm>
        <a:graphic>
          <a:graphicData uri="http://schemas.openxmlformats.org/drawingml/2006/table">
            <a:tbl>
              <a:tblPr>
                <a:noFill/>
                <a:tableStyleId>{8FE3D270-506D-4226-8B0F-517EF0305EAD}</a:tableStyleId>
              </a:tblPr>
              <a:tblGrid>
                <a:gridCol w="787400"/>
                <a:gridCol w="787400"/>
                <a:gridCol w="787400"/>
                <a:gridCol w="787400"/>
                <a:gridCol w="787400"/>
                <a:gridCol w="787400"/>
                <a:gridCol w="787400"/>
                <a:gridCol w="787400"/>
                <a:gridCol w="787400"/>
              </a:tblGrid>
              <a:tr h="493700">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1" cap="none" baseline="0" sz="1200" lang="en-US" i="0">
                          <a:solidFill>
                            <a:schemeClr val="lt1"/>
                          </a:solidFill>
                          <a:latin typeface="Arial"/>
                          <a:ea typeface="Arial"/>
                          <a:cs typeface="Arial"/>
                          <a:sym typeface="Arial"/>
                        </a:rPr>
                        <a:t>MSD</a:t>
                      </a:r>
                    </a:p>
                    <a:p>
                      <a:pPr algn="l" rtl="0" lvl="0" marR="0" indent="0" marL="0">
                        <a:lnSpc>
                          <a:spcPct val="100000"/>
                        </a:lnSpc>
                        <a:spcBef>
                          <a:spcPts val="240"/>
                        </a:spcBef>
                        <a:spcAft>
                          <a:spcPts val="0"/>
                        </a:spcAft>
                        <a:buClr>
                          <a:schemeClr val="lt1"/>
                        </a:buClr>
                        <a:buSzPct val="25000"/>
                        <a:buFont typeface="Arial"/>
                        <a:buNone/>
                      </a:pPr>
                      <a:r>
                        <a:rPr strike="noStrike" u="none" b="1" cap="none" baseline="0" sz="1200" lang="en-US" i="0">
                          <a:solidFill>
                            <a:schemeClr val="lt1"/>
                          </a:solidFill>
                          <a:latin typeface="Arial"/>
                          <a:ea typeface="Arial"/>
                          <a:cs typeface="Arial"/>
                          <a:sym typeface="Arial"/>
                        </a:rPr>
                        <a:t>LSD</a:t>
                      </a:r>
                    </a:p>
                  </a:txBody>
                  <a:tcPr marR="0" marB="0" marT="0" marL="0">
                    <a:lnL w="12700" cap="flat">
                      <a:solidFill>
                        <a:srgbClr val="FF9F1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Font typeface="Arial"/>
                        <a:buNone/>
                      </a:pPr>
                      <a:r>
                        <a:t/>
                      </a:r>
                      <a:endParaRPr strike="noStrike" u="none" b="1" cap="none" baseline="0" sz="1200" i="0">
                        <a:solidFill>
                          <a:schemeClr val="lt1"/>
                        </a:solidFill>
                        <a:latin typeface="Arial"/>
                        <a:ea typeface="Arial"/>
                        <a:cs typeface="Arial"/>
                        <a:sym typeface="Arial"/>
                      </a:endParaRPr>
                    </a:p>
                    <a:p>
                      <a:pPr algn="ctr" rtl="0" lvl="0" marR="0" indent="0" marL="0">
                        <a:lnSpc>
                          <a:spcPct val="100000"/>
                        </a:lnSpc>
                        <a:spcBef>
                          <a:spcPts val="0"/>
                        </a:spcBef>
                        <a:spcAft>
                          <a:spcPts val="0"/>
                        </a:spcAft>
                        <a:buClr>
                          <a:schemeClr val="lt1"/>
                        </a:buClr>
                        <a:buSzPct val="25000"/>
                        <a:buFont typeface="Arial"/>
                        <a:buNone/>
                      </a:pPr>
                      <a:r>
                        <a:rPr strike="noStrike" u="none" b="1" cap="none" baseline="0" sz="1200" lang="en-US" i="0">
                          <a:solidFill>
                            <a:schemeClr val="lt1"/>
                          </a:solidFill>
                          <a:latin typeface="Arial"/>
                          <a:ea typeface="Arial"/>
                          <a:cs typeface="Arial"/>
                          <a:sym typeface="Arial"/>
                        </a:rPr>
                        <a:t>0</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2700" cap="flat">
                      <a:solidFill>
                        <a:srgbClr val="000099"/>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Font typeface="Arial"/>
                        <a:buNone/>
                      </a:pPr>
                      <a:r>
                        <a:t/>
                      </a:r>
                      <a:endParaRPr strike="noStrike" u="none" b="1" cap="none" baseline="0" sz="1200" i="0">
                        <a:solidFill>
                          <a:schemeClr val="lt1"/>
                        </a:solidFill>
                        <a:latin typeface="Arial"/>
                        <a:ea typeface="Arial"/>
                        <a:cs typeface="Arial"/>
                        <a:sym typeface="Arial"/>
                      </a:endParaRPr>
                    </a:p>
                    <a:p>
                      <a:pPr algn="ctr" rtl="0" lvl="0" marR="0" indent="0" marL="0">
                        <a:lnSpc>
                          <a:spcPct val="100000"/>
                        </a:lnSpc>
                        <a:spcBef>
                          <a:spcPts val="0"/>
                        </a:spcBef>
                        <a:spcAft>
                          <a:spcPts val="0"/>
                        </a:spcAft>
                        <a:buClr>
                          <a:schemeClr val="lt1"/>
                        </a:buClr>
                        <a:buSzPct val="25000"/>
                        <a:buFont typeface="Arial"/>
                        <a:buNone/>
                      </a:pPr>
                      <a:r>
                        <a:rPr strike="noStrike" u="none" b="1" cap="none" baseline="0" sz="1200" lang="en-US" i="0">
                          <a:solidFill>
                            <a:schemeClr val="lt1"/>
                          </a:solidFill>
                          <a:latin typeface="Arial"/>
                          <a:ea typeface="Arial"/>
                          <a:cs typeface="Arial"/>
                          <a:sym typeface="Arial"/>
                        </a:rPr>
                        <a:t>1</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2700" cap="flat">
                      <a:solidFill>
                        <a:srgbClr val="000099"/>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Font typeface="Arial"/>
                        <a:buNone/>
                      </a:pPr>
                      <a:r>
                        <a:t/>
                      </a:r>
                      <a:endParaRPr strike="noStrike" u="none" b="1" cap="none" baseline="0" sz="1200" i="0">
                        <a:solidFill>
                          <a:schemeClr val="lt1"/>
                        </a:solidFill>
                        <a:latin typeface="Arial"/>
                        <a:ea typeface="Arial"/>
                        <a:cs typeface="Arial"/>
                        <a:sym typeface="Arial"/>
                      </a:endParaRPr>
                    </a:p>
                    <a:p>
                      <a:pPr algn="ctr" rtl="0" lvl="0" marR="0" indent="0" marL="0">
                        <a:lnSpc>
                          <a:spcPct val="100000"/>
                        </a:lnSpc>
                        <a:spcBef>
                          <a:spcPts val="0"/>
                        </a:spcBef>
                        <a:spcAft>
                          <a:spcPts val="0"/>
                        </a:spcAft>
                        <a:buClr>
                          <a:schemeClr val="lt1"/>
                        </a:buClr>
                        <a:buSzPct val="25000"/>
                        <a:buFont typeface="Arial"/>
                        <a:buNone/>
                      </a:pPr>
                      <a:r>
                        <a:rPr strike="noStrike" u="none" b="1" cap="none" baseline="0" sz="1200" lang="en-US" i="0">
                          <a:solidFill>
                            <a:schemeClr val="lt1"/>
                          </a:solidFill>
                          <a:latin typeface="Arial"/>
                          <a:ea typeface="Arial"/>
                          <a:cs typeface="Arial"/>
                          <a:sym typeface="Arial"/>
                        </a:rPr>
                        <a:t>2</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2700" cap="flat">
                      <a:solidFill>
                        <a:srgbClr val="000099"/>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Font typeface="Arial"/>
                        <a:buNone/>
                      </a:pPr>
                      <a:r>
                        <a:t/>
                      </a:r>
                      <a:endParaRPr strike="noStrike" u="none" b="1" cap="none" baseline="0" sz="1200" i="0">
                        <a:solidFill>
                          <a:schemeClr val="lt1"/>
                        </a:solidFill>
                        <a:latin typeface="Arial"/>
                        <a:ea typeface="Arial"/>
                        <a:cs typeface="Arial"/>
                        <a:sym typeface="Arial"/>
                      </a:endParaRPr>
                    </a:p>
                    <a:p>
                      <a:pPr algn="ctr" rtl="0" lvl="0" marR="0" indent="0" marL="0">
                        <a:lnSpc>
                          <a:spcPct val="100000"/>
                        </a:lnSpc>
                        <a:spcBef>
                          <a:spcPts val="0"/>
                        </a:spcBef>
                        <a:spcAft>
                          <a:spcPts val="0"/>
                        </a:spcAft>
                        <a:buClr>
                          <a:schemeClr val="lt1"/>
                        </a:buClr>
                        <a:buSzPct val="25000"/>
                        <a:buFont typeface="Arial"/>
                        <a:buNone/>
                      </a:pPr>
                      <a:r>
                        <a:rPr strike="noStrike" u="none" b="1" cap="none" baseline="0" sz="1200" lang="en-US" i="0">
                          <a:solidFill>
                            <a:schemeClr val="lt1"/>
                          </a:solidFill>
                          <a:latin typeface="Arial"/>
                          <a:ea typeface="Arial"/>
                          <a:cs typeface="Arial"/>
                          <a:sym typeface="Arial"/>
                        </a:rPr>
                        <a:t>3</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2700" cap="flat">
                      <a:solidFill>
                        <a:srgbClr val="000099"/>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Font typeface="Arial"/>
                        <a:buNone/>
                      </a:pPr>
                      <a:r>
                        <a:t/>
                      </a:r>
                      <a:endParaRPr strike="noStrike" u="none" b="1" cap="none" baseline="0" sz="1200" i="0">
                        <a:solidFill>
                          <a:schemeClr val="lt1"/>
                        </a:solidFill>
                        <a:latin typeface="Arial"/>
                        <a:ea typeface="Arial"/>
                        <a:cs typeface="Arial"/>
                        <a:sym typeface="Arial"/>
                      </a:endParaRPr>
                    </a:p>
                    <a:p>
                      <a:pPr algn="ctr" rtl="0" lvl="0" marR="0" indent="0" marL="0">
                        <a:lnSpc>
                          <a:spcPct val="100000"/>
                        </a:lnSpc>
                        <a:spcBef>
                          <a:spcPts val="0"/>
                        </a:spcBef>
                        <a:spcAft>
                          <a:spcPts val="0"/>
                        </a:spcAft>
                        <a:buClr>
                          <a:schemeClr val="lt1"/>
                        </a:buClr>
                        <a:buSzPct val="25000"/>
                        <a:buFont typeface="Arial"/>
                        <a:buNone/>
                      </a:pPr>
                      <a:r>
                        <a:rPr strike="noStrike" u="none" b="1" cap="none" baseline="0" sz="1200" lang="en-US" i="0">
                          <a:solidFill>
                            <a:schemeClr val="lt1"/>
                          </a:solidFill>
                          <a:latin typeface="Arial"/>
                          <a:ea typeface="Arial"/>
                          <a:cs typeface="Arial"/>
                          <a:sym typeface="Arial"/>
                        </a:rPr>
                        <a:t>4</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2700" cap="flat">
                      <a:solidFill>
                        <a:srgbClr val="000099"/>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Font typeface="Arial"/>
                        <a:buNone/>
                      </a:pPr>
                      <a:r>
                        <a:t/>
                      </a:r>
                      <a:endParaRPr strike="noStrike" u="none" b="1" cap="none" baseline="0" sz="1200" i="0">
                        <a:solidFill>
                          <a:schemeClr val="lt1"/>
                        </a:solidFill>
                        <a:latin typeface="Arial"/>
                        <a:ea typeface="Arial"/>
                        <a:cs typeface="Arial"/>
                        <a:sym typeface="Arial"/>
                      </a:endParaRPr>
                    </a:p>
                    <a:p>
                      <a:pPr algn="ctr" rtl="0" lvl="0" marR="0" indent="0" marL="0">
                        <a:lnSpc>
                          <a:spcPct val="100000"/>
                        </a:lnSpc>
                        <a:spcBef>
                          <a:spcPts val="0"/>
                        </a:spcBef>
                        <a:spcAft>
                          <a:spcPts val="0"/>
                        </a:spcAft>
                        <a:buClr>
                          <a:schemeClr val="lt1"/>
                        </a:buClr>
                        <a:buSzPct val="25000"/>
                        <a:buFont typeface="Arial"/>
                        <a:buNone/>
                      </a:pPr>
                      <a:r>
                        <a:rPr strike="noStrike" u="none" b="1" cap="none" baseline="0" sz="1200" lang="en-US" i="0">
                          <a:solidFill>
                            <a:schemeClr val="lt1"/>
                          </a:solidFill>
                          <a:latin typeface="Arial"/>
                          <a:ea typeface="Arial"/>
                          <a:cs typeface="Arial"/>
                          <a:sym typeface="Arial"/>
                        </a:rPr>
                        <a:t>5</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2700" cap="flat">
                      <a:solidFill>
                        <a:srgbClr val="000099"/>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Font typeface="Arial"/>
                        <a:buNone/>
                      </a:pPr>
                      <a:r>
                        <a:t/>
                      </a:r>
                      <a:endParaRPr strike="noStrike" u="none" b="1" cap="none" baseline="0" sz="1200" i="0">
                        <a:solidFill>
                          <a:schemeClr val="lt1"/>
                        </a:solidFill>
                        <a:latin typeface="Arial"/>
                        <a:ea typeface="Arial"/>
                        <a:cs typeface="Arial"/>
                        <a:sym typeface="Arial"/>
                      </a:endParaRPr>
                    </a:p>
                    <a:p>
                      <a:pPr algn="ctr" rtl="0" lvl="0" marR="0" indent="0" marL="0">
                        <a:lnSpc>
                          <a:spcPct val="100000"/>
                        </a:lnSpc>
                        <a:spcBef>
                          <a:spcPts val="0"/>
                        </a:spcBef>
                        <a:spcAft>
                          <a:spcPts val="0"/>
                        </a:spcAft>
                        <a:buClr>
                          <a:schemeClr val="lt1"/>
                        </a:buClr>
                        <a:buSzPct val="25000"/>
                        <a:buFont typeface="Arial"/>
                        <a:buNone/>
                      </a:pPr>
                      <a:r>
                        <a:rPr strike="noStrike" u="none" b="1" cap="none" baseline="0" sz="1200" lang="en-US" i="0">
                          <a:solidFill>
                            <a:schemeClr val="lt1"/>
                          </a:solidFill>
                          <a:latin typeface="Arial"/>
                          <a:ea typeface="Arial"/>
                          <a:cs typeface="Arial"/>
                          <a:sym typeface="Arial"/>
                        </a:rPr>
                        <a:t>6</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2700" cap="flat">
                      <a:solidFill>
                        <a:srgbClr val="000099"/>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Font typeface="Arial"/>
                        <a:buNone/>
                      </a:pPr>
                      <a:r>
                        <a:t/>
                      </a:r>
                      <a:endParaRPr strike="noStrike" u="none" b="1" cap="none" baseline="0" sz="1200" i="0">
                        <a:solidFill>
                          <a:schemeClr val="lt1"/>
                        </a:solidFill>
                        <a:latin typeface="Arial"/>
                        <a:ea typeface="Arial"/>
                        <a:cs typeface="Arial"/>
                        <a:sym typeface="Arial"/>
                      </a:endParaRPr>
                    </a:p>
                    <a:p>
                      <a:pPr algn="ctr" rtl="0" lvl="0" marR="0" indent="0" marL="0">
                        <a:lnSpc>
                          <a:spcPct val="100000"/>
                        </a:lnSpc>
                        <a:spcBef>
                          <a:spcPts val="0"/>
                        </a:spcBef>
                        <a:spcAft>
                          <a:spcPts val="0"/>
                        </a:spcAft>
                        <a:buClr>
                          <a:schemeClr val="lt1"/>
                        </a:buClr>
                        <a:buSzPct val="25000"/>
                        <a:buFont typeface="Arial"/>
                        <a:buNone/>
                      </a:pPr>
                      <a:r>
                        <a:rPr strike="noStrike" u="none" b="1" cap="none" baseline="0" sz="1200" lang="en-US" i="0">
                          <a:solidFill>
                            <a:schemeClr val="lt1"/>
                          </a:solidFill>
                          <a:latin typeface="Arial"/>
                          <a:ea typeface="Arial"/>
                          <a:cs typeface="Arial"/>
                          <a:sym typeface="Arial"/>
                        </a:rPr>
                        <a:t>7</a:t>
                      </a:r>
                    </a:p>
                  </a:txBody>
                  <a:tcPr marR="0" marB="0" marT="0" marL="0">
                    <a:lnL w="12700" cap="flat">
                      <a:solidFill>
                        <a:schemeClr val="lt1"/>
                      </a:solidFill>
                      <a:prstDash val="solid"/>
                      <a:round/>
                      <a:headEnd w="med" len="med" type="none"/>
                      <a:tailEnd w="med" len="med" type="none"/>
                    </a:lnL>
                    <a:lnR w="12700" cap="flat">
                      <a:solidFill>
                        <a:srgbClr val="FF9F11"/>
                      </a:solidFill>
                      <a:prstDash val="solid"/>
                      <a:round/>
                      <a:headEnd w="med" len="med" type="none"/>
                      <a:tailEnd w="med" len="med" type="none"/>
                    </a:lnR>
                    <a:lnT w="12700" cap="flat">
                      <a:solidFill>
                        <a:srgbClr val="FF9F11"/>
                      </a:solidFill>
                      <a:prstDash val="solid"/>
                      <a:round/>
                      <a:headEnd w="med" len="med" type="none"/>
                      <a:tailEnd w="med" len="med" type="none"/>
                    </a:lnT>
                    <a:lnB w="12700" cap="flat">
                      <a:solidFill>
                        <a:srgbClr val="000099"/>
                      </a:solidFill>
                      <a:prstDash val="solid"/>
                      <a:round/>
                      <a:headEnd w="med" len="med" type="none"/>
                      <a:tailEnd w="med" len="med" type="none"/>
                    </a:lnB>
                    <a:solidFill>
                      <a:srgbClr val="FF9F11"/>
                    </a:solidFill>
                  </a:tcPr>
                </a:tc>
              </a:tr>
              <a:tr h="2587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0</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NUL</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DLE</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SP</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0</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P</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p</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587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1</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SOH</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DC1</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1</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Q</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W</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603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2</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STX</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DC2</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2</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B</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R</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b</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r</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587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3</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ETX</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DC3</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3</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C</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S</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c</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s</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587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4</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EOT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DC4</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4</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D</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d</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0" cap="none" baseline="0" sz="1100" lang="en-US" i="0">
                          <a:solidFill>
                            <a:schemeClr val="lt1"/>
                          </a:solidFill>
                          <a:latin typeface="Arial"/>
                          <a:ea typeface="Arial"/>
                          <a:cs typeface="Arial"/>
                          <a:sym typeface="Arial"/>
                        </a:rPr>
                        <a:t>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solidFill>
                      <a:srgbClr val="000099"/>
                    </a:solidFill>
                  </a:tcPr>
                </a:tc>
              </a:tr>
              <a:tr h="2587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5</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ENQ</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NAK</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5</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E</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U</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e</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u</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587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6</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ACJ</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SYN</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&amp;</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6</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F</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V</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f</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v</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603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7</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BEL</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ETB</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7</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G</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W</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g</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w</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587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8</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BS</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CAN</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8</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H</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X</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h</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x</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587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9</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HT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EM</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9</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I</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Y</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i</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y</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587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A</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LF</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SUB</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J</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Z</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j</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z</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587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B</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VT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ESC</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K</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k</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0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9050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C</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FF</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FS</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&lt;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L</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l</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3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587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D</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CR</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GS</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M</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m</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76225">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E</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SO</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RS</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&gt;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N</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n</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r h="258750">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1" cap="none" baseline="0" sz="1100" lang="en-US" i="0">
                          <a:solidFill>
                            <a:schemeClr val="lt1"/>
                          </a:solidFill>
                          <a:latin typeface="Arial"/>
                          <a:ea typeface="Arial"/>
                          <a:cs typeface="Arial"/>
                          <a:sym typeface="Arial"/>
                        </a:rPr>
                        <a:t>F</a:t>
                      </a:r>
                    </a:p>
                  </a:txBody>
                  <a:tcPr marR="0" marB="0" marT="0" marL="0">
                    <a:lnL w="12700" cap="flat">
                      <a:solidFill>
                        <a:srgbClr val="FF9F11"/>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rgbClr val="000099"/>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SI</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US</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O</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_</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o</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100" lang="en-US" i="0">
                          <a:solidFill>
                            <a:schemeClr val="dk1"/>
                          </a:solidFill>
                          <a:latin typeface="Arial"/>
                          <a:ea typeface="Arial"/>
                          <a:cs typeface="Arial"/>
                          <a:sym typeface="Arial"/>
                        </a:rPr>
                        <a:t>DEL</a:t>
                      </a:r>
                    </a:p>
                  </a:txBody>
                  <a:tcPr marR="0" marB="0" marT="0" marL="0">
                    <a:lnL w="12700" cap="flat">
                      <a:solidFill>
                        <a:srgbClr val="000099"/>
                      </a:solidFill>
                      <a:prstDash val="solid"/>
                      <a:round/>
                      <a:headEnd w="med" len="med" type="none"/>
                      <a:tailEnd w="med" len="med" type="none"/>
                    </a:lnL>
                    <a:lnR w="12700" cap="flat">
                      <a:solidFill>
                        <a:srgbClr val="000099"/>
                      </a:solidFill>
                      <a:prstDash val="solid"/>
                      <a:round/>
                      <a:headEnd w="med" len="med" type="none"/>
                      <a:tailEnd w="med" len="med" type="none"/>
                    </a:lnR>
                    <a:lnT w="12700" cap="flat">
                      <a:solidFill>
                        <a:srgbClr val="000099"/>
                      </a:solidFill>
                      <a:prstDash val="solid"/>
                      <a:round/>
                      <a:headEnd w="med" len="med" type="none"/>
                      <a:tailEnd w="med" len="med" type="none"/>
                    </a:lnT>
                    <a:lnB w="12700" cap="flat">
                      <a:solidFill>
                        <a:srgbClr val="000099"/>
                      </a:solidFill>
                      <a:prstDash val="solid"/>
                      <a:round/>
                      <a:headEnd w="med" len="med" type="none"/>
                      <a:tailEnd w="med" len="med" type="none"/>
                    </a:lnB>
                  </a:tcPr>
                </a:tc>
              </a:tr>
            </a:tbl>
          </a:graphicData>
        </a:graphic>
      </p:graphicFrame>
      <p:cxnSp>
        <p:nvCxnSpPr>
          <p:cNvPr id="178" name="Shape 178"/>
          <p:cNvCxnSpPr/>
          <p:nvPr/>
        </p:nvCxnSpPr>
        <p:spPr>
          <a:xfrm>
            <a:off y="1524000" x="838200"/>
            <a:ext cy="457200" cx="838199"/>
          </a:xfrm>
          <a:prstGeom prst="straightConnector1">
            <a:avLst/>
          </a:prstGeom>
          <a:noFill/>
          <a:ln w="12700" cap="rnd">
            <a:solidFill>
              <a:schemeClr val="lt1"/>
            </a:solidFill>
            <a:prstDash val="solid"/>
            <a:miter/>
            <a:headEnd w="med" len="med" type="none"/>
            <a:tailEnd w="med" len="med" type="none"/>
          </a:ln>
        </p:spPr>
      </p:cxnSp>
      <p:sp>
        <p:nvSpPr>
          <p:cNvPr id="179" name="Shape 179"/>
          <p:cNvSpPr txBox="1"/>
          <p:nvPr/>
        </p:nvSpPr>
        <p:spPr>
          <a:xfrm>
            <a:off y="3352800" x="7772400"/>
            <a:ext cy="623887" cx="1143000"/>
          </a:xfrm>
          <a:prstGeom prst="rect">
            <a:avLst/>
          </a:prstGeom>
          <a:noFill/>
          <a:ln>
            <a:noFill/>
          </a:ln>
        </p:spPr>
        <p:txBody>
          <a:bodyPr bIns="45700" rIns="91425" lIns="91425" tIns="45700" anchor="t" anchorCtr="0">
            <a:spAutoFit/>
          </a:bodyPr>
          <a:lstStyle/>
          <a:p>
            <a:pPr algn="ctr" rtl="0" lvl="0" marR="0" indent="0" marL="0">
              <a:lnSpc>
                <a:spcPct val="100000"/>
              </a:lnSpc>
              <a:spcBef>
                <a:spcPts val="0"/>
              </a:spcBef>
              <a:spcAft>
                <a:spcPts val="0"/>
              </a:spcAft>
              <a:buClr>
                <a:srgbClr val="000099"/>
              </a:buClr>
              <a:buSzPct val="25000"/>
              <a:buFont typeface="Arial"/>
              <a:buNone/>
            </a:pPr>
            <a:r>
              <a:rPr strike="noStrike" u="none" b="1" cap="none" baseline="0" sz="1400" lang="en-US" i="0">
                <a:solidFill>
                  <a:srgbClr val="000099"/>
                </a:solidFill>
                <a:latin typeface="Arial"/>
                <a:ea typeface="Arial"/>
                <a:cs typeface="Arial"/>
                <a:sym typeface="Arial"/>
              </a:rPr>
              <a:t>74</a:t>
            </a:r>
            <a:r>
              <a:rPr strike="noStrike" u="none" b="1" cap="none" baseline="-25000" sz="1400" lang="en-US" i="0">
                <a:solidFill>
                  <a:srgbClr val="000099"/>
                </a:solidFill>
                <a:latin typeface="Arial"/>
                <a:ea typeface="Arial"/>
                <a:cs typeface="Arial"/>
                <a:sym typeface="Arial"/>
              </a:rPr>
              <a:t>16</a:t>
            </a:r>
          </a:p>
          <a:p>
            <a:pPr algn="ctr" rtl="0" lvl="0" marR="0" indent="0" marL="0">
              <a:lnSpc>
                <a:spcPct val="100000"/>
              </a:lnSpc>
              <a:spcBef>
                <a:spcPts val="700"/>
              </a:spcBef>
              <a:spcAft>
                <a:spcPts val="0"/>
              </a:spcAft>
              <a:buClr>
                <a:srgbClr val="000099"/>
              </a:buClr>
              <a:buSzPct val="25000"/>
              <a:buFont typeface="Arial"/>
              <a:buNone/>
            </a:pPr>
            <a:r>
              <a:rPr strike="noStrike" u="none" b="1" cap="none" baseline="0" sz="1400" lang="en-US" i="0">
                <a:solidFill>
                  <a:srgbClr val="000099"/>
                </a:solidFill>
                <a:latin typeface="Arial"/>
                <a:ea typeface="Arial"/>
                <a:cs typeface="Arial"/>
                <a:sym typeface="Arial"/>
              </a:rPr>
              <a:t>111 0100</a:t>
            </a:r>
          </a:p>
        </p:txBody>
      </p:sp>
      <p:sp>
        <p:nvSpPr>
          <p:cNvPr id="180" name="Shape 180"/>
          <p:cNvSpPr/>
          <p:nvPr/>
        </p:nvSpPr>
        <p:spPr>
          <a:xfrm rot="10379999">
            <a:off y="1916111" x="1366837"/>
            <a:ext cy="2660650" cx="6786561"/>
          </a:xfrm>
          <a:custGeom>
            <a:pathLst>
              <a:path w="22999" extrusionOk="0" h="21601">
                <a:moveTo>
                  <a:pt y="148" x="0"/>
                </a:moveTo>
                <a:cubicBezTo>
                  <a:pt y="50" x="838"/>
                  <a:pt y="0" x="1681"/>
                  <a:pt y="1" x="2525"/>
                </a:cubicBezTo>
                <a:cubicBezTo>
                  <a:pt y="1" x="11802"/>
                  <a:pt y="5925" x="20044"/>
                  <a:pt y="14720" x="22999"/>
                </a:cubicBezTo>
                <a:moveTo>
                  <a:pt y="148" x="0"/>
                </a:moveTo>
                <a:cubicBezTo>
                  <a:pt y="50" x="838"/>
                  <a:pt y="0" x="1681"/>
                  <a:pt y="1" x="2525"/>
                </a:cubicBezTo>
                <a:cubicBezTo>
                  <a:pt y="1" x="11802"/>
                  <a:pt y="5925" x="20044"/>
                  <a:pt y="14720" x="22999"/>
                </a:cubicBezTo>
                <a:lnTo>
                  <a:pt y="21601" x="2525"/>
                </a:lnTo>
                <a:close/>
              </a:path>
            </a:pathLst>
          </a:custGeom>
          <a:noFill/>
          <a:ln w="15875" cap="rnd">
            <a:solidFill>
              <a:srgbClr val="000099"/>
            </a:solidFill>
            <a:prstDash val="solid"/>
            <a:round/>
            <a:headEnd w="med" len="med" type="none"/>
            <a:tailEnd w="med" len="med" type="none"/>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cxnSp>
        <p:nvCxnSpPr>
          <p:cNvPr id="181" name="Shape 181"/>
          <p:cNvCxnSpPr/>
          <p:nvPr/>
        </p:nvCxnSpPr>
        <p:spPr>
          <a:xfrm>
            <a:off y="2133600" x="7772400"/>
            <a:ext cy="1219199" cx="304799"/>
          </a:xfrm>
          <a:prstGeom prst="straightConnector1">
            <a:avLst/>
          </a:prstGeom>
          <a:noFill/>
          <a:ln w="15875" cap="rnd">
            <a:solidFill>
              <a:srgbClr val="000099"/>
            </a:solidFill>
            <a:prstDash val="solid"/>
            <a:miter/>
            <a:headEnd w="med" len="med" type="none"/>
            <a:tailEnd w="med" len="med" type="triangle"/>
          </a:ln>
        </p:spPr>
      </p:cxnSp>
      <p:sp>
        <p:nvSpPr>
          <p:cNvPr id="182" name="Shape 18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183" name="Shape 183"/>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8" name="Shape 188"/>
        <p:cNvGrpSpPr/>
        <p:nvPr/>
      </p:nvGrpSpPr>
      <p:grpSpPr>
        <a:xfrm>
          <a:off y="0" x="0"/>
          <a:ext cy="0" cx="0"/>
          <a:chOff y="0" x="0"/>
          <a:chExt cy="0" cx="0"/>
        </a:xfrm>
      </p:grpSpPr>
      <p:sp>
        <p:nvSpPr>
          <p:cNvPr id="189" name="Shape 189"/>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EBCDIC</a:t>
            </a:r>
          </a:p>
        </p:txBody>
      </p:sp>
      <p:sp>
        <p:nvSpPr>
          <p:cNvPr id="190" name="Shape 190"/>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Extended Binary Coded Decimal Interchange Code developed by IBM</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Restricted mainly to IBM or IBM compatible mainframes </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Conversion software to/from ASCII available</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Common in archival data </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Character codes differ from ASCII</a:t>
            </a:r>
          </a:p>
        </p:txBody>
      </p:sp>
      <p:graphicFrame>
        <p:nvGraphicFramePr>
          <p:cNvPr id="191" name="Shape 191"/>
          <p:cNvGraphicFramePr/>
          <p:nvPr/>
        </p:nvGraphicFramePr>
        <p:xfrm>
          <a:off y="4572000" x="2362200"/>
          <a:ext cy="3000000" cx="3000000"/>
        </p:xfrm>
        <a:graphic>
          <a:graphicData uri="http://schemas.openxmlformats.org/drawingml/2006/table">
            <a:tbl>
              <a:tblPr>
                <a:noFill/>
                <a:tableStyleId>{98E5DC12-C1FE-44F8-AA33-7C42509BABB4}</a:tableStyleId>
              </a:tblPr>
              <a:tblGrid>
                <a:gridCol w="914400"/>
                <a:gridCol w="1143000"/>
                <a:gridCol w="1600200"/>
              </a:tblGrid>
              <a:tr h="396875">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FF9F1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ASCII</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EBCDIC</a:t>
                      </a:r>
                    </a:p>
                  </a:txBody>
                  <a:tcPr marR="0" marB="0" marT="0" marL="0">
                    <a:lnL w="19050" cap="flat">
                      <a:solidFill>
                        <a:schemeClr val="lt1"/>
                      </a:solidFill>
                      <a:prstDash val="solid"/>
                      <a:round/>
                      <a:headEnd w="med" len="med" type="none"/>
                      <a:tailEnd w="med" len="med" type="none"/>
                    </a:lnL>
                    <a:lnR w="19050" cap="flat">
                      <a:solidFill>
                        <a:srgbClr val="FF9F1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395275">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Space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20</a:t>
                      </a:r>
                      <a:r>
                        <a:rPr strike="noStrike" u="none" b="0" cap="none" baseline="-25000" sz="2000" lang="en-US" i="0">
                          <a:solidFill>
                            <a:schemeClr val="dk1"/>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40</a:t>
                      </a:r>
                      <a:r>
                        <a:rPr strike="noStrike" u="none" b="0" cap="none" baseline="-25000" sz="2000" lang="en-US" i="0">
                          <a:solidFill>
                            <a:schemeClr val="dk1"/>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96875">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41</a:t>
                      </a:r>
                      <a:r>
                        <a:rPr strike="noStrike" u="none" b="0" cap="none" baseline="-25000" sz="2000" lang="en-US" i="0">
                          <a:solidFill>
                            <a:schemeClr val="dk1"/>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C1</a:t>
                      </a:r>
                      <a:r>
                        <a:rPr strike="noStrike" u="none" b="0" cap="none" baseline="-25000" sz="2000" lang="en-US" i="0">
                          <a:solidFill>
                            <a:schemeClr val="dk1"/>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95275">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b</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62</a:t>
                      </a:r>
                      <a:r>
                        <a:rPr strike="noStrike" u="none" b="0" cap="none" baseline="-25000" sz="2000" lang="en-US" i="0">
                          <a:solidFill>
                            <a:schemeClr val="dk1"/>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82</a:t>
                      </a:r>
                      <a:r>
                        <a:rPr strike="noStrike" u="none" b="0" cap="none" baseline="-25000" sz="2000" lang="en-US" i="0">
                          <a:solidFill>
                            <a:schemeClr val="dk1"/>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192" name="Shape 19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193" name="Shape 193"/>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8" name="Shape 198"/>
        <p:cNvGrpSpPr/>
        <p:nvPr/>
      </p:nvGrpSpPr>
      <p:grpSpPr>
        <a:xfrm>
          <a:off y="0" x="0"/>
          <a:ext cy="0" cx="0"/>
          <a:chOff y="0" x="0"/>
          <a:chExt cy="0" cx="0"/>
        </a:xfrm>
      </p:grpSpPr>
      <p:sp>
        <p:nvSpPr>
          <p:cNvPr id="199" name="Shape 199"/>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Unicode</a:t>
            </a:r>
          </a:p>
        </p:txBody>
      </p:sp>
      <p:sp>
        <p:nvSpPr>
          <p:cNvPr id="200" name="Shape 200"/>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8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Most common 16-bit form represents 65,536 characters</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ASCII Latin-</a:t>
            </a:r>
            <a:r>
              <a:rPr strike="noStrike" u="none" b="0" cap="none" baseline="0" sz="2800" lang="en-US" i="0">
                <a:solidFill>
                  <a:schemeClr val="dk1"/>
                </a:solidFill>
                <a:latin typeface="Times New Roman"/>
                <a:ea typeface="Times New Roman"/>
                <a:cs typeface="Times New Roman"/>
                <a:sym typeface="Times New Roman"/>
              </a:rPr>
              <a:t>I </a:t>
            </a:r>
            <a:r>
              <a:rPr strike="noStrike" u="none" b="0" cap="none" baseline="0" sz="2800" lang="en-US" i="0">
                <a:solidFill>
                  <a:schemeClr val="dk1"/>
                </a:solidFill>
                <a:latin typeface="Arial"/>
                <a:ea typeface="Arial"/>
                <a:cs typeface="Arial"/>
                <a:sym typeface="Arial"/>
              </a:rPr>
              <a:t>subset of Unicode</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Values 0 to 255 in Unicode table</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Multilingual: defines codes for </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Nearly every character-based alphabet</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Large set of ideographs for Chinese, Japanese and Korean</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Composite characters for vowels and syllabic clusters required by some languages</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Allows software modifications for local-languages</a:t>
            </a:r>
          </a:p>
        </p:txBody>
      </p:sp>
      <p:sp>
        <p:nvSpPr>
          <p:cNvPr id="201" name="Shape 201"/>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202" name="Shape 202"/>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7" name="Shape 207"/>
        <p:cNvGrpSpPr/>
        <p:nvPr/>
      </p:nvGrpSpPr>
      <p:grpSpPr>
        <a:xfrm>
          <a:off y="0" x="0"/>
          <a:ext cy="0" cx="0"/>
          <a:chOff y="0" x="0"/>
          <a:chExt cy="0" cx="0"/>
        </a:xfrm>
      </p:grpSpPr>
      <p:sp>
        <p:nvSpPr>
          <p:cNvPr id="208" name="Shape 208"/>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Collating Sequence</a:t>
            </a:r>
          </a:p>
        </p:txBody>
      </p:sp>
      <p:sp>
        <p:nvSpPr>
          <p:cNvPr id="209" name="Shape 209"/>
          <p:cNvSpPr txBox="1"/>
          <p:nvPr>
            <p:ph idx="1" type="body"/>
          </p:nvPr>
        </p:nvSpPr>
        <p:spPr>
          <a:xfrm>
            <a:off y="1524000" x="914400"/>
            <a:ext cy="4525961" cx="7848599"/>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Alphabetic sorting if software handles mixed upper- and lowercase codes</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In ASCII, numbers collate first; in EBCDIC, last</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ASCII collating sequence for string of characters </a:t>
            </a:r>
          </a:p>
        </p:txBody>
      </p:sp>
      <p:graphicFrame>
        <p:nvGraphicFramePr>
          <p:cNvPr id="210" name="Shape 210"/>
          <p:cNvGraphicFramePr/>
          <p:nvPr/>
        </p:nvGraphicFramePr>
        <p:xfrm>
          <a:off y="4343400" x="1371600"/>
          <a:ext cy="3000000" cx="3000000"/>
        </p:xfrm>
        <a:graphic>
          <a:graphicData uri="http://schemas.openxmlformats.org/drawingml/2006/table">
            <a:tbl>
              <a:tblPr>
                <a:noFill/>
                <a:tableStyleId>{68DDB35A-93B6-4074-BDF3-ADDADA81D483}</a:tableStyleId>
              </a:tblPr>
              <a:tblGrid>
                <a:gridCol w="1371600"/>
                <a:gridCol w="381000"/>
                <a:gridCol w="381000"/>
                <a:gridCol w="381000"/>
                <a:gridCol w="395275"/>
                <a:gridCol w="311150"/>
                <a:gridCol w="325425"/>
                <a:gridCol w="325425"/>
                <a:gridCol w="325425"/>
                <a:gridCol w="466725"/>
                <a:gridCol w="608000"/>
                <a:gridCol w="749300"/>
                <a:gridCol w="608000"/>
                <a:gridCol w="749300"/>
              </a:tblGrid>
              <a:tr h="396875">
                <a:tc gridSpan="8">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Letters</a:t>
                      </a:r>
                    </a:p>
                  </a:txBody>
                  <a:tcPr marR="0" marB="0" marT="0" marL="0">
                    <a:lnL w="19050" cap="flat">
                      <a:solidFill>
                        <a:srgbClr val="FF9F11"/>
                      </a:solidFill>
                      <a:prstDash val="solid"/>
                      <a:round/>
                      <a:headEnd w="med" len="med" type="none"/>
                      <a:tailEnd w="med" len="med" type="none"/>
                    </a:lnL>
                    <a:lnR w="19050" cap="flat">
                      <a:solidFill>
                        <a:srgbClr val="FF9F1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FF9F11"/>
                      </a:solidFill>
                      <a:prstDash val="solid"/>
                      <a:round/>
                      <a:headEnd w="med" len="med" type="none"/>
                      <a:tailEnd w="med" len="med" type="none"/>
                    </a:lnB>
                    <a:solidFill>
                      <a:srgbClr val="FF9F11"/>
                    </a:solidFill>
                  </a:tcPr>
                </a:tc>
                <a:tc hMerge="1"/>
                <a:tc hMerge="1"/>
                <a:tc hMerge="1"/>
                <a:tc hMerge="1"/>
                <a:tc hMerge="1"/>
                <a:tc hMerge="1"/>
                <a:tc hMerge="1"/>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FF9F11"/>
                      </a:solidFill>
                      <a:prstDash val="solid"/>
                      <a:round/>
                      <a:headEnd w="med" len="med" type="none"/>
                      <a:tailEnd w="med" len="med" type="none"/>
                    </a:lnL>
                    <a:lnR w="19050" cap="flat">
                      <a:solidFill>
                        <a:srgbClr val="FF9F1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gridSpan="5">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Numeric Characters</a:t>
                      </a:r>
                    </a:p>
                  </a:txBody>
                  <a:tcPr marR="0" marB="0" marT="0" marL="0">
                    <a:lnL w="19050" cap="flat">
                      <a:solidFill>
                        <a:srgbClr val="FF9F11"/>
                      </a:solidFill>
                      <a:prstDash val="solid"/>
                      <a:round/>
                      <a:headEnd w="med" len="med" type="none"/>
                      <a:tailEnd w="med" len="med" type="none"/>
                    </a:lnL>
                    <a:lnR w="19050" cap="flat">
                      <a:solidFill>
                        <a:srgbClr val="FF9F1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FF9F11"/>
                      </a:solidFill>
                      <a:prstDash val="solid"/>
                      <a:round/>
                      <a:headEnd w="med" len="med" type="none"/>
                      <a:tailEnd w="med" len="med" type="none"/>
                    </a:lnB>
                    <a:solidFill>
                      <a:srgbClr val="FF9F11"/>
                    </a:solidFill>
                  </a:tcPr>
                </a:tc>
                <a:tc hMerge="1"/>
                <a:tc hMerge="1"/>
                <a:tc hMerge="1"/>
                <a:tc hMerge="1"/>
              </a:tr>
              <a:tr h="39527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Adam</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d</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m</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011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0001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r>
              <a:tr h="39687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Adamian</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d</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m</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i</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n</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011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0001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011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0010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9527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Adams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d</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m</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B w="12700" cap="flat">
                      <a:solidFill>
                        <a:schemeClr val="dk1"/>
                      </a:solidFill>
                      <a:prstDash val="solid"/>
                      <a:round/>
                      <a:headEnd w="med" len="med" type="none"/>
                      <a:tailEnd w="med" len="med" type="none"/>
                    </a:lnB>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011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0010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211" name="Shape 211"/>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212" name="Shape 212"/>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7" name="Shape 217"/>
        <p:cNvGrpSpPr/>
        <p:nvPr/>
      </p:nvGrpSpPr>
      <p:grpSpPr>
        <a:xfrm>
          <a:off y="0" x="0"/>
          <a:ext cy="0" cx="0"/>
          <a:chOff y="0" x="0"/>
          <a:chExt cy="0" cx="0"/>
        </a:xfrm>
      </p:grpSpPr>
      <p:sp>
        <p:nvSpPr>
          <p:cNvPr id="218" name="Shape 218"/>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2 Classes of Codes</a:t>
            </a:r>
          </a:p>
        </p:txBody>
      </p:sp>
      <p:sp>
        <p:nvSpPr>
          <p:cNvPr id="219" name="Shape 219"/>
          <p:cNvSpPr txBox="1"/>
          <p:nvPr>
            <p:ph idx="1" type="body"/>
          </p:nvPr>
        </p:nvSpPr>
        <p:spPr>
          <a:xfrm>
            <a:off y="1371600" x="914400"/>
            <a:ext cy="4525961" cx="8077199"/>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Printing</a:t>
            </a:r>
            <a:r>
              <a:rPr strike="noStrike" u="none" b="0" cap="none" baseline="0" sz="2800" lang="en-US" i="0">
                <a:solidFill>
                  <a:schemeClr val="dk1"/>
                </a:solidFill>
                <a:latin typeface="Arial"/>
                <a:ea typeface="Arial"/>
                <a:cs typeface="Arial"/>
                <a:sym typeface="Arial"/>
              </a:rPr>
              <a:t> characters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Produced on the screen or printer</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Control</a:t>
            </a:r>
            <a:r>
              <a:rPr strike="noStrike" u="none" b="0" cap="none" baseline="0" sz="2800" lang="en-US" i="0">
                <a:solidFill>
                  <a:schemeClr val="dk1"/>
                </a:solidFill>
                <a:latin typeface="Arial"/>
                <a:ea typeface="Arial"/>
                <a:cs typeface="Arial"/>
                <a:sym typeface="Arial"/>
              </a:rPr>
              <a:t> characters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Control position of output on screen or printer</a:t>
            </a:r>
          </a:p>
          <a:p>
            <a:pPr algn="l" rtl="0" lvl="2" marR="0" indent="-165100" marL="1143000">
              <a:lnSpc>
                <a:spcPct val="100000"/>
              </a:lnSpc>
              <a:spcBef>
                <a:spcPts val="400"/>
              </a:spcBef>
              <a:spcAft>
                <a:spcPts val="0"/>
              </a:spcAft>
              <a:buClr>
                <a:srgbClr val="000080"/>
              </a:buClr>
              <a:buFont typeface="Arial"/>
              <a:buNone/>
            </a:pPr>
            <a:r>
              <a:t/>
            </a:r>
            <a:endParaRPr strike="noStrike" u="none" b="0" cap="none" baseline="0" sz="2000" i="0">
              <a:solidFill>
                <a:schemeClr val="dk1"/>
              </a:solidFill>
              <a:latin typeface="Arial"/>
              <a:ea typeface="Arial"/>
              <a:cs typeface="Arial"/>
              <a:sym typeface="Arial"/>
            </a:endParaRP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Cause action to occur</a:t>
            </a:r>
          </a:p>
          <a:p>
            <a:pPr algn="l" rtl="0" lvl="1" marR="0" indent="-133350" marL="742950">
              <a:lnSpc>
                <a:spcPct val="100000"/>
              </a:lnSpc>
              <a:spcBef>
                <a:spcPts val="480"/>
              </a:spcBef>
              <a:spcAft>
                <a:spcPts val="0"/>
              </a:spcAft>
              <a:buClr>
                <a:srgbClr val="FF9F11"/>
              </a:buClr>
              <a:buFont typeface="Arial"/>
              <a:buNone/>
            </a:pPr>
            <a:r>
              <a:t/>
            </a:r>
            <a:endParaRPr strike="noStrike" u="none" b="0" cap="none" baseline="0" sz="2400" i="0">
              <a:solidFill>
                <a:schemeClr val="dk1"/>
              </a:solidFill>
              <a:latin typeface="Arial"/>
              <a:ea typeface="Arial"/>
              <a:cs typeface="Arial"/>
              <a:sym typeface="Arial"/>
            </a:endParaRP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Communicate status between computer and I/O device</a:t>
            </a:r>
          </a:p>
        </p:txBody>
      </p:sp>
      <p:graphicFrame>
        <p:nvGraphicFramePr>
          <p:cNvPr id="220" name="Shape 220"/>
          <p:cNvGraphicFramePr/>
          <p:nvPr/>
        </p:nvGraphicFramePr>
        <p:xfrm>
          <a:off y="3276600" x="1828800"/>
          <a:ext cy="3000000" cx="3000000"/>
        </p:xfrm>
        <a:graphic>
          <a:graphicData uri="http://schemas.openxmlformats.org/drawingml/2006/table">
            <a:tbl>
              <a:tblPr>
                <a:noFill/>
                <a:tableStyleId>{5E94A41C-9790-4A25-89AD-15F6F238AACB}</a:tableStyleId>
              </a:tblPr>
              <a:tblGrid>
                <a:gridCol w="2346325"/>
                <a:gridCol w="3521075"/>
              </a:tblGrid>
              <a:tr h="396875">
                <a:tc>
                  <a:txBody>
                    <a:bodyPr>
                      <a:spAutoFit/>
                    </a:bodyPr>
                    <a:lstStyle/>
                    <a:p>
                      <a:pPr algn="l" rtl="0" lvl="0" marR="0" indent="0" marL="0">
                        <a:lnSpc>
                          <a:spcPct val="100000"/>
                        </a:lnSpc>
                        <a:spcBef>
                          <a:spcPts val="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 VT: vertical tab</a:t>
                      </a:r>
                    </a:p>
                  </a:txBody>
                  <a:tcPr marR="0" marB="0" marT="0" marL="0"/>
                </a:tc>
                <a:tc>
                  <a:txBody>
                    <a:bodyPr>
                      <a:spAutoFit/>
                    </a:bodyPr>
                    <a:lstStyle/>
                    <a:p>
                      <a:pPr algn="l" rtl="0" lvl="0" marR="0" indent="0" marL="0">
                        <a:lnSpc>
                          <a:spcPct val="100000"/>
                        </a:lnSpc>
                        <a:spcBef>
                          <a:spcPts val="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 LF: Line feed</a:t>
                      </a:r>
                    </a:p>
                  </a:txBody>
                  <a:tcPr marR="0" marB="0" marT="0" marL="0"/>
                </a:tc>
              </a:tr>
            </a:tbl>
          </a:graphicData>
        </a:graphic>
      </p:graphicFrame>
      <p:graphicFrame>
        <p:nvGraphicFramePr>
          <p:cNvPr id="221" name="Shape 221"/>
          <p:cNvGraphicFramePr/>
          <p:nvPr/>
        </p:nvGraphicFramePr>
        <p:xfrm>
          <a:off y="5257800" x="1828800"/>
          <a:ext cy="3000000" cx="3000000"/>
        </p:xfrm>
        <a:graphic>
          <a:graphicData uri="http://schemas.openxmlformats.org/drawingml/2006/table">
            <a:tbl>
              <a:tblPr>
                <a:noFill/>
                <a:tableStyleId>{B38ACBFA-70B1-4ACB-AB67-2F546F470B09}</a:tableStyleId>
              </a:tblPr>
              <a:tblGrid>
                <a:gridCol w="6934200"/>
              </a:tblGrid>
              <a:tr h="701675">
                <a:tc>
                  <a:txBody>
                    <a:bodyPr>
                      <a:spAutoFit/>
                    </a:bodyPr>
                    <a:lstStyle/>
                    <a:p>
                      <a:pPr algn="l" rtl="0" lvl="0" marR="0" indent="0" marL="0">
                        <a:lnSpc>
                          <a:spcPct val="100000"/>
                        </a:lnSpc>
                        <a:spcBef>
                          <a:spcPts val="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 ESC: provides extensions by changing the meaning of a specified number of contiguous following characters</a:t>
                      </a:r>
                    </a:p>
                  </a:txBody>
                  <a:tcPr marR="0" marB="0" marT="0" marL="0"/>
                </a:tc>
              </a:tr>
            </a:tbl>
          </a:graphicData>
        </a:graphic>
      </p:graphicFrame>
      <p:graphicFrame>
        <p:nvGraphicFramePr>
          <p:cNvPr id="222" name="Shape 222"/>
          <p:cNvGraphicFramePr/>
          <p:nvPr/>
        </p:nvGraphicFramePr>
        <p:xfrm>
          <a:off y="4114800" x="1828800"/>
          <a:ext cy="3000000" cx="3000000"/>
        </p:xfrm>
        <a:graphic>
          <a:graphicData uri="http://schemas.openxmlformats.org/drawingml/2006/table">
            <a:tbl>
              <a:tblPr>
                <a:noFill/>
                <a:tableStyleId>{F2B9DC8A-5244-4910-B412-C339775F3C83}</a:tableStyleId>
              </a:tblPr>
              <a:tblGrid>
                <a:gridCol w="2362200"/>
                <a:gridCol w="4191000"/>
              </a:tblGrid>
              <a:tr h="533400">
                <a:tc>
                  <a:txBody>
                    <a:bodyPr>
                      <a:spAutoFit/>
                    </a:bodyPr>
                    <a:lstStyle/>
                    <a:p>
                      <a:pPr algn="l" rtl="0" lvl="0" marR="0" indent="0" marL="0">
                        <a:lnSpc>
                          <a:spcPct val="100000"/>
                        </a:lnSpc>
                        <a:spcBef>
                          <a:spcPts val="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 BEL: bell rings</a:t>
                      </a:r>
                    </a:p>
                  </a:txBody>
                  <a:tcPr marR="0" marB="0" marT="0" marL="0"/>
                </a:tc>
                <a:tc>
                  <a:txBody>
                    <a:bodyPr>
                      <a:spAutoFit/>
                    </a:bodyPr>
                    <a:lstStyle/>
                    <a:p>
                      <a:pPr algn="l" rtl="0" lvl="0" marR="0" indent="0" marL="0">
                        <a:lnSpc>
                          <a:spcPct val="100000"/>
                        </a:lnSpc>
                        <a:spcBef>
                          <a:spcPts val="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 DEL: delete current character</a:t>
                      </a:r>
                    </a:p>
                  </a:txBody>
                  <a:tcPr marR="0" marB="0" marT="0" marL="0"/>
                </a:tc>
              </a:tr>
            </a:tbl>
          </a:graphicData>
        </a:graphic>
      </p:graphicFrame>
      <p:sp>
        <p:nvSpPr>
          <p:cNvPr id="223" name="Shape 223"/>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224" name="Shape 224"/>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9" name="Shape 229"/>
        <p:cNvGrpSpPr/>
        <p:nvPr/>
      </p:nvGrpSpPr>
      <p:grpSpPr>
        <a:xfrm>
          <a:off y="0" x="0"/>
          <a:ext cy="0" cx="0"/>
          <a:chOff y="0" x="0"/>
          <a:chExt cy="0" cx="0"/>
        </a:xfrm>
      </p:grpSpPr>
      <p:sp>
        <p:nvSpPr>
          <p:cNvPr id="230" name="Shape 230"/>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Keyboard Input</a:t>
            </a:r>
          </a:p>
        </p:txBody>
      </p:sp>
      <p:sp>
        <p:nvSpPr>
          <p:cNvPr id="231" name="Shape 231"/>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Scan code</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Two different scan codes on keyboard</a:t>
            </a:r>
          </a:p>
          <a:p>
            <a:pPr algn="l" rtl="0" lvl="2" marR="0" indent="-228600" marL="1143000">
              <a:lnSpc>
                <a:spcPct val="9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One generated when key is struck and another when key is released</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Converted to Unicode, ASCII or EBCDIC by software in terminal or PC</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Advantage</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Easily adapted to different languages or keyboard layout</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Separate scan codes for key press/release for multiple key combinations</a:t>
            </a:r>
          </a:p>
          <a:p>
            <a:pPr algn="l" rtl="0" lvl="2" marR="0" indent="-228600" marL="1143000">
              <a:lnSpc>
                <a:spcPct val="9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Examples:  shift and control keys</a:t>
            </a:r>
          </a:p>
        </p:txBody>
      </p:sp>
      <p:sp>
        <p:nvSpPr>
          <p:cNvPr id="232" name="Shape 23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233" name="Shape 233"/>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8" name="Shape 238"/>
        <p:cNvGrpSpPr/>
        <p:nvPr/>
      </p:nvGrpSpPr>
      <p:grpSpPr>
        <a:xfrm>
          <a:off y="0" x="0"/>
          <a:ext cy="0" cx="0"/>
          <a:chOff y="0" x="0"/>
          <a:chExt cy="0" cx="0"/>
        </a:xfrm>
      </p:grpSpPr>
      <p:sp>
        <p:nvSpPr>
          <p:cNvPr id="239" name="Shape 239"/>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Other Alphanumeric Input</a:t>
            </a:r>
          </a:p>
        </p:txBody>
      </p:sp>
      <p:sp>
        <p:nvSpPr>
          <p:cNvPr id="240" name="Shape 240"/>
          <p:cNvSpPr txBox="1"/>
          <p:nvPr>
            <p:ph idx="1" type="body"/>
          </p:nvPr>
        </p:nvSpPr>
        <p:spPr>
          <a:xfrm>
            <a:off y="1524000" x="914400"/>
            <a:ext cy="4525961" cx="7924799"/>
          </a:xfrm>
          <a:prstGeom prst="rect">
            <a:avLst/>
          </a:prstGeom>
          <a:noFill/>
          <a:ln>
            <a:noFill/>
          </a:ln>
        </p:spPr>
        <p:txBody>
          <a:bodyPr bIns="45700" rIns="91425" lIns="91425" tIns="45700" anchor="t" anchorCtr="0">
            <a:spAutoFit/>
          </a:bodyPr>
          <a:lstStyle/>
          <a:p>
            <a:pPr algn="l" rtl="0" lvl="0" marR="0" indent="-342900" marL="342900">
              <a:lnSpc>
                <a:spcPct val="80000"/>
              </a:lnSpc>
              <a:spcBef>
                <a:spcPts val="0"/>
              </a:spcBef>
              <a:spcAft>
                <a:spcPts val="0"/>
              </a:spcAft>
              <a:buClr>
                <a:srgbClr val="000080"/>
              </a:buClr>
              <a:buSzPct val="100000"/>
              <a:buFont typeface="Arial"/>
              <a:buChar char="▪"/>
            </a:pPr>
            <a:r>
              <a:rPr strike="noStrike" u="none" b="0" cap="none" baseline="0" sz="2000" lang="en-US" i="1">
                <a:solidFill>
                  <a:srgbClr val="000080"/>
                </a:solidFill>
                <a:latin typeface="Arial"/>
                <a:ea typeface="Arial"/>
                <a:cs typeface="Arial"/>
                <a:sym typeface="Arial"/>
              </a:rPr>
              <a:t>OCR</a:t>
            </a:r>
            <a:r>
              <a:rPr strike="noStrike" u="none" b="0" cap="none" baseline="0" sz="2000" lang="en-US" i="0">
                <a:solidFill>
                  <a:schemeClr val="dk1"/>
                </a:solidFill>
                <a:latin typeface="Arial"/>
                <a:ea typeface="Arial"/>
                <a:cs typeface="Arial"/>
                <a:sym typeface="Arial"/>
              </a:rPr>
              <a:t> (optical character reader)</a:t>
            </a:r>
          </a:p>
          <a:p>
            <a:pPr algn="l" rtl="0" lvl="1" marR="0" indent="-285750" marL="742950">
              <a:lnSpc>
                <a:spcPct val="8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Scans text and inputs it as character data</a:t>
            </a:r>
          </a:p>
          <a:p>
            <a:pPr algn="l" rtl="0" lvl="1" marR="0" indent="-285750" marL="742950">
              <a:lnSpc>
                <a:spcPct val="8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Used to read specially encoded characters</a:t>
            </a:r>
          </a:p>
          <a:p>
            <a:pPr algn="l" rtl="0" lvl="2" marR="0" indent="-228600" marL="1143000">
              <a:lnSpc>
                <a:spcPct val="80000"/>
              </a:lnSpc>
              <a:spcBef>
                <a:spcPts val="320"/>
              </a:spcBef>
              <a:spcAft>
                <a:spcPts val="0"/>
              </a:spcAft>
              <a:buClr>
                <a:srgbClr val="000080"/>
              </a:buClr>
              <a:buSzPct val="50000"/>
              <a:buFont typeface="Arial"/>
              <a:buChar char="•"/>
            </a:pPr>
            <a:r>
              <a:rPr strike="noStrike" u="none" b="0" cap="none" baseline="0" sz="1600" lang="en-US" i="0">
                <a:solidFill>
                  <a:schemeClr val="dk1"/>
                </a:solidFill>
                <a:latin typeface="Arial"/>
                <a:ea typeface="Arial"/>
                <a:cs typeface="Arial"/>
                <a:sym typeface="Arial"/>
              </a:rPr>
              <a:t>Example: magnetically printed check numbers</a:t>
            </a:r>
          </a:p>
          <a:p>
            <a:pPr algn="l" rtl="0" lvl="0" marR="0" indent="-342900" marL="342900">
              <a:lnSpc>
                <a:spcPct val="80000"/>
              </a:lnSpc>
              <a:spcBef>
                <a:spcPts val="400"/>
              </a:spcBef>
              <a:spcAft>
                <a:spcPts val="0"/>
              </a:spcAft>
              <a:buClr>
                <a:srgbClr val="000080"/>
              </a:buClr>
              <a:buSzPct val="100000"/>
              <a:buFont typeface="Arial"/>
              <a:buChar char="▪"/>
            </a:pPr>
            <a:r>
              <a:rPr strike="noStrike" u="none" b="0" cap="none" baseline="0" sz="2000" lang="en-US" i="1">
                <a:solidFill>
                  <a:srgbClr val="000080"/>
                </a:solidFill>
                <a:latin typeface="Arial"/>
                <a:ea typeface="Arial"/>
                <a:cs typeface="Arial"/>
                <a:sym typeface="Arial"/>
              </a:rPr>
              <a:t>Bar Code Readers</a:t>
            </a:r>
            <a:r>
              <a:rPr strike="noStrike" u="none" b="0" cap="none" baseline="0" sz="2000" lang="en-US" i="0">
                <a:solidFill>
                  <a:schemeClr val="dk1"/>
                </a:solidFill>
                <a:latin typeface="Arial"/>
                <a:ea typeface="Arial"/>
                <a:cs typeface="Arial"/>
                <a:sym typeface="Arial"/>
              </a:rPr>
              <a:t> </a:t>
            </a:r>
          </a:p>
          <a:p>
            <a:pPr algn="l" rtl="0" lvl="1" marR="0" indent="-285750" marL="742950">
              <a:lnSpc>
                <a:spcPct val="8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Used in applications that require fast, accurate and repetitive input with minimal employee training</a:t>
            </a:r>
          </a:p>
          <a:p>
            <a:pPr algn="l" rtl="0" lvl="1" marR="0" indent="-285750" marL="742950">
              <a:lnSpc>
                <a:spcPct val="8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Examples: supermarket checkout counters and inventory control</a:t>
            </a:r>
          </a:p>
          <a:p>
            <a:pPr algn="l" rtl="0" lvl="0" marR="0" indent="-342900" marL="342900">
              <a:lnSpc>
                <a:spcPct val="80000"/>
              </a:lnSpc>
              <a:spcBef>
                <a:spcPts val="400"/>
              </a:spcBef>
              <a:spcAft>
                <a:spcPts val="0"/>
              </a:spcAft>
              <a:buClr>
                <a:srgbClr val="000080"/>
              </a:buClr>
              <a:buSzPct val="100000"/>
              <a:buFont typeface="Arial"/>
              <a:buChar char="▪"/>
            </a:pPr>
            <a:r>
              <a:rPr strike="noStrike" u="none" b="0" cap="none" baseline="0" sz="2000" lang="en-US" i="1">
                <a:solidFill>
                  <a:srgbClr val="000080"/>
                </a:solidFill>
                <a:latin typeface="Arial"/>
                <a:ea typeface="Arial"/>
                <a:cs typeface="Arial"/>
                <a:sym typeface="Arial"/>
              </a:rPr>
              <a:t>Magnetic stripe reader: </a:t>
            </a:r>
            <a:r>
              <a:rPr strike="noStrike" u="none" b="0" cap="none" baseline="0" sz="2000" lang="en-US" i="0">
                <a:solidFill>
                  <a:schemeClr val="dk1"/>
                </a:solidFill>
                <a:latin typeface="Arial"/>
                <a:ea typeface="Arial"/>
                <a:cs typeface="Arial"/>
                <a:sym typeface="Arial"/>
              </a:rPr>
              <a:t>alphanumeric data from credit cards</a:t>
            </a:r>
          </a:p>
          <a:p>
            <a:pPr algn="l" rtl="0" lvl="0" marR="0" indent="-342900" marL="342900">
              <a:lnSpc>
                <a:spcPct val="80000"/>
              </a:lnSpc>
              <a:spcBef>
                <a:spcPts val="400"/>
              </a:spcBef>
              <a:spcAft>
                <a:spcPts val="0"/>
              </a:spcAft>
              <a:buClr>
                <a:srgbClr val="000080"/>
              </a:buClr>
              <a:buSzPct val="100000"/>
              <a:buFont typeface="Arial"/>
              <a:buChar char="▪"/>
            </a:pPr>
            <a:r>
              <a:rPr strike="noStrike" u="none" b="0" cap="none" baseline="0" sz="2000" lang="en-US" i="1">
                <a:solidFill>
                  <a:srgbClr val="000080"/>
                </a:solidFill>
                <a:latin typeface="Arial"/>
                <a:ea typeface="Arial"/>
                <a:cs typeface="Arial"/>
                <a:sym typeface="Arial"/>
              </a:rPr>
              <a:t>RFID: </a:t>
            </a:r>
            <a:r>
              <a:rPr strike="noStrike" u="none" b="0" cap="none" baseline="0" sz="2000" lang="en-US" i="0">
                <a:solidFill>
                  <a:schemeClr val="dk1"/>
                </a:solidFill>
                <a:latin typeface="Arial"/>
                <a:ea typeface="Arial"/>
                <a:cs typeface="Arial"/>
                <a:sym typeface="Arial"/>
              </a:rPr>
              <a:t>store and transmit data between RFID tags and computers</a:t>
            </a:r>
          </a:p>
          <a:p>
            <a:pPr algn="l" rtl="0" lvl="0" marR="0" indent="-342900" marL="342900">
              <a:lnSpc>
                <a:spcPct val="80000"/>
              </a:lnSpc>
              <a:spcBef>
                <a:spcPts val="400"/>
              </a:spcBef>
              <a:spcAft>
                <a:spcPts val="0"/>
              </a:spcAft>
              <a:buClr>
                <a:srgbClr val="000080"/>
              </a:buClr>
              <a:buSzPct val="100000"/>
              <a:buFont typeface="Arial"/>
              <a:buChar char="▪"/>
            </a:pPr>
            <a:r>
              <a:rPr strike="noStrike" u="none" b="0" cap="none" baseline="0" sz="2000" lang="en-US" i="1">
                <a:solidFill>
                  <a:srgbClr val="000080"/>
                </a:solidFill>
                <a:latin typeface="Arial"/>
                <a:ea typeface="Arial"/>
                <a:cs typeface="Arial"/>
                <a:sym typeface="Arial"/>
              </a:rPr>
              <a:t>Voice</a:t>
            </a:r>
          </a:p>
          <a:p>
            <a:pPr algn="l" rtl="0" lvl="1" marR="0" indent="-285750" marL="742950">
              <a:lnSpc>
                <a:spcPct val="8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Digitized audio recording common but conversion to alphanumeric data difficult</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Requires knowledge of sound patterns in a language (</a:t>
            </a:r>
            <a:r>
              <a:rPr strike="noStrike" u="none" b="0" cap="none" baseline="0" sz="2000" lang="en-US" i="1">
                <a:solidFill>
                  <a:srgbClr val="000080"/>
                </a:solidFill>
                <a:latin typeface="Arial"/>
                <a:ea typeface="Arial"/>
                <a:cs typeface="Arial"/>
                <a:sym typeface="Arial"/>
              </a:rPr>
              <a:t>phonemes</a:t>
            </a:r>
            <a:r>
              <a:rPr strike="noStrike" u="none" b="0" cap="none" baseline="0" sz="2000" lang="en-US" i="0">
                <a:solidFill>
                  <a:schemeClr val="dk1"/>
                </a:solidFill>
                <a:latin typeface="Arial"/>
                <a:ea typeface="Arial"/>
                <a:cs typeface="Arial"/>
                <a:sym typeface="Arial"/>
              </a:rPr>
              <a:t>) plus rules for pronunciation, grammar, and syntax</a:t>
            </a:r>
          </a:p>
        </p:txBody>
      </p:sp>
      <p:sp>
        <p:nvSpPr>
          <p:cNvPr id="241" name="Shape 241"/>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242" name="Shape 242"/>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7" name="Shape 247"/>
        <p:cNvGrpSpPr/>
        <p:nvPr/>
      </p:nvGrpSpPr>
      <p:grpSpPr>
        <a:xfrm>
          <a:off y="0" x="0"/>
          <a:ext cy="0" cx="0"/>
          <a:chOff y="0" x="0"/>
          <a:chExt cy="0" cx="0"/>
        </a:xfrm>
      </p:grpSpPr>
      <p:sp>
        <p:nvSpPr>
          <p:cNvPr id="248" name="Shape 248"/>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Image Data</a:t>
            </a:r>
          </a:p>
        </p:txBody>
      </p:sp>
      <p:sp>
        <p:nvSpPr>
          <p:cNvPr id="249" name="Shape 249"/>
          <p:cNvSpPr txBox="1"/>
          <p:nvPr>
            <p:ph idx="1" type="body"/>
          </p:nvPr>
        </p:nvSpPr>
        <p:spPr>
          <a:xfrm>
            <a:off y="1524000" x="914400"/>
            <a:ext cy="4190999" cx="7772400"/>
          </a:xfrm>
          <a:prstGeom prst="rect">
            <a:avLst/>
          </a:prstGeom>
          <a:noFill/>
          <a:ln>
            <a:noFill/>
          </a:ln>
        </p:spPr>
        <p:txBody>
          <a:bodyPr bIns="45700" rIns="91425" lIns="91425" tIns="45700" anchor="t" anchorCtr="0">
            <a:spAutoFit/>
          </a:bodyPr>
          <a:lstStyle/>
          <a:p>
            <a:pPr algn="l" rtl="0" lvl="0" marR="0" indent="-342900" marL="342900">
              <a:lnSpc>
                <a:spcPct val="8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Photographs, figures, icons, drawings, charts and graphs</a:t>
            </a:r>
          </a:p>
          <a:p>
            <a:pPr algn="l" rtl="0" lvl="0" marR="0" indent="-342900" marL="342900">
              <a:lnSpc>
                <a:spcPct val="8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Two approaches:  </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1">
                <a:solidFill>
                  <a:srgbClr val="000080"/>
                </a:solidFill>
                <a:latin typeface="Arial"/>
                <a:ea typeface="Arial"/>
                <a:cs typeface="Arial"/>
                <a:sym typeface="Arial"/>
              </a:rPr>
              <a:t>Bitmap </a:t>
            </a:r>
            <a:r>
              <a:rPr strike="noStrike" u="none" b="0" cap="none" baseline="0" sz="2000" lang="en-US" i="0">
                <a:solidFill>
                  <a:schemeClr val="dk1"/>
                </a:solidFill>
                <a:latin typeface="Arial"/>
                <a:ea typeface="Arial"/>
                <a:cs typeface="Arial"/>
                <a:sym typeface="Arial"/>
              </a:rPr>
              <a:t>or</a:t>
            </a:r>
            <a:r>
              <a:rPr strike="noStrike" u="none" b="0" cap="none" baseline="0" sz="2000" lang="en-US" i="1">
                <a:solidFill>
                  <a:srgbClr val="000080"/>
                </a:solidFill>
                <a:latin typeface="Arial"/>
                <a:ea typeface="Arial"/>
                <a:cs typeface="Arial"/>
                <a:sym typeface="Arial"/>
              </a:rPr>
              <a:t> raster images</a:t>
            </a:r>
            <a:r>
              <a:rPr strike="noStrike" u="none" b="0" cap="none" baseline="0" sz="2000" lang="en-US" i="0">
                <a:solidFill>
                  <a:schemeClr val="dk1"/>
                </a:solidFill>
                <a:latin typeface="Arial"/>
                <a:ea typeface="Arial"/>
                <a:cs typeface="Arial"/>
                <a:sym typeface="Arial"/>
              </a:rPr>
              <a:t> of photos and paintings with continuous variation</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1">
                <a:solidFill>
                  <a:srgbClr val="000080"/>
                </a:solidFill>
                <a:latin typeface="Arial"/>
                <a:ea typeface="Arial"/>
                <a:cs typeface="Arial"/>
                <a:sym typeface="Arial"/>
              </a:rPr>
              <a:t>Object </a:t>
            </a:r>
            <a:r>
              <a:rPr strike="noStrike" u="none" b="0" cap="none" baseline="0" sz="2000" lang="en-US" i="0">
                <a:solidFill>
                  <a:schemeClr val="dk1"/>
                </a:solidFill>
                <a:latin typeface="Arial"/>
                <a:ea typeface="Arial"/>
                <a:cs typeface="Arial"/>
                <a:sym typeface="Arial"/>
              </a:rPr>
              <a:t>or</a:t>
            </a:r>
            <a:r>
              <a:rPr strike="noStrike" u="none" b="0" cap="none" baseline="0" sz="2000" lang="en-US" i="1">
                <a:solidFill>
                  <a:srgbClr val="000080"/>
                </a:solidFill>
                <a:latin typeface="Arial"/>
                <a:ea typeface="Arial"/>
                <a:cs typeface="Arial"/>
                <a:sym typeface="Arial"/>
              </a:rPr>
              <a:t> vector images </a:t>
            </a:r>
            <a:r>
              <a:rPr strike="noStrike" u="none" b="0" cap="none" baseline="0" sz="2000" lang="en-US" i="0">
                <a:solidFill>
                  <a:schemeClr val="dk1"/>
                </a:solidFill>
                <a:latin typeface="Arial"/>
                <a:ea typeface="Arial"/>
                <a:cs typeface="Arial"/>
                <a:sym typeface="Arial"/>
              </a:rPr>
              <a:t>composed of </a:t>
            </a:r>
            <a:r>
              <a:rPr strike="noStrike" u="none" b="0" cap="none" baseline="0" sz="2000" lang="en-US" i="1">
                <a:solidFill>
                  <a:srgbClr val="000080"/>
                </a:solidFill>
                <a:latin typeface="Arial"/>
                <a:ea typeface="Arial"/>
                <a:cs typeface="Arial"/>
                <a:sym typeface="Arial"/>
              </a:rPr>
              <a:t>graphical objects</a:t>
            </a:r>
            <a:r>
              <a:rPr strike="noStrike" u="none" b="0" cap="none" baseline="0" sz="2000" lang="en-US" i="0">
                <a:solidFill>
                  <a:schemeClr val="dk1"/>
                </a:solidFill>
                <a:latin typeface="Arial"/>
                <a:ea typeface="Arial"/>
                <a:cs typeface="Arial"/>
                <a:sym typeface="Arial"/>
              </a:rPr>
              <a:t> like lines and curves defined geometrically</a:t>
            </a:r>
          </a:p>
          <a:p>
            <a:pPr algn="l" rtl="0" lvl="0" marR="0" indent="-342900" marL="342900">
              <a:lnSpc>
                <a:spcPct val="8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 Differences include:</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Quality of the image</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Storage space required  </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Time to transmit</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Ease of modification</a:t>
            </a:r>
          </a:p>
        </p:txBody>
      </p:sp>
      <p:sp>
        <p:nvSpPr>
          <p:cNvPr id="250" name="Shape 250"/>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251" name="Shape 251"/>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6" name="Shape 256"/>
        <p:cNvGrpSpPr/>
        <p:nvPr/>
      </p:nvGrpSpPr>
      <p:grpSpPr>
        <a:xfrm>
          <a:off y="0" x="0"/>
          <a:ext cy="0" cx="0"/>
          <a:chOff y="0" x="0"/>
          <a:chExt cy="0" cx="0"/>
        </a:xfrm>
      </p:grpSpPr>
      <p:sp>
        <p:nvSpPr>
          <p:cNvPr id="257" name="Shape 257"/>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Bitmap Images</a:t>
            </a:r>
          </a:p>
        </p:txBody>
      </p:sp>
      <p:sp>
        <p:nvSpPr>
          <p:cNvPr id="258" name="Shape 258"/>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8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Used for realistic images with continuous variations in shading, color, shape and texture </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Examples:</a:t>
            </a:r>
          </a:p>
          <a:p>
            <a:pPr algn="l" rtl="0" lvl="2" marR="0" indent="-228600" marL="1143000">
              <a:lnSpc>
                <a:spcPct val="80000"/>
              </a:lnSpc>
              <a:spcBef>
                <a:spcPts val="360"/>
              </a:spcBef>
              <a:spcAft>
                <a:spcPts val="0"/>
              </a:spcAft>
              <a:buClr>
                <a:srgbClr val="000080"/>
              </a:buClr>
              <a:buSzPct val="50000"/>
              <a:buFont typeface="Arial"/>
              <a:buChar char="•"/>
            </a:pPr>
            <a:r>
              <a:rPr strike="noStrike" u="none" b="0" cap="none" baseline="0" sz="1800" lang="en-US" i="0">
                <a:solidFill>
                  <a:schemeClr val="dk1"/>
                </a:solidFill>
                <a:latin typeface="Arial"/>
                <a:ea typeface="Arial"/>
                <a:cs typeface="Arial"/>
                <a:sym typeface="Arial"/>
              </a:rPr>
              <a:t>Scanned photos </a:t>
            </a:r>
          </a:p>
          <a:p>
            <a:pPr algn="l" rtl="0" lvl="2" marR="0" indent="-228600" marL="1143000">
              <a:lnSpc>
                <a:spcPct val="80000"/>
              </a:lnSpc>
              <a:spcBef>
                <a:spcPts val="360"/>
              </a:spcBef>
              <a:spcAft>
                <a:spcPts val="0"/>
              </a:spcAft>
              <a:buClr>
                <a:srgbClr val="000080"/>
              </a:buClr>
              <a:buSzPct val="50000"/>
              <a:buFont typeface="Arial"/>
              <a:buChar char="•"/>
            </a:pPr>
            <a:r>
              <a:rPr strike="noStrike" u="none" b="0" cap="none" baseline="0" sz="1800" lang="en-US" i="0">
                <a:solidFill>
                  <a:schemeClr val="dk1"/>
                </a:solidFill>
                <a:latin typeface="Arial"/>
                <a:ea typeface="Arial"/>
                <a:cs typeface="Arial"/>
                <a:sym typeface="Arial"/>
              </a:rPr>
              <a:t>Clip art generated by a </a:t>
            </a:r>
            <a:r>
              <a:rPr strike="noStrike" u="none" b="0" cap="none" baseline="0" sz="1800" lang="en-US" i="1">
                <a:solidFill>
                  <a:srgbClr val="000080"/>
                </a:solidFill>
                <a:latin typeface="Arial"/>
                <a:ea typeface="Arial"/>
                <a:cs typeface="Arial"/>
                <a:sym typeface="Arial"/>
              </a:rPr>
              <a:t>paint</a:t>
            </a:r>
            <a:r>
              <a:rPr strike="noStrike" u="none" b="0" cap="none" baseline="0" sz="1800" lang="en-US" i="0">
                <a:solidFill>
                  <a:schemeClr val="dk1"/>
                </a:solidFill>
                <a:latin typeface="Arial"/>
                <a:ea typeface="Arial"/>
                <a:cs typeface="Arial"/>
                <a:sym typeface="Arial"/>
              </a:rPr>
              <a:t> program</a:t>
            </a:r>
          </a:p>
          <a:p>
            <a:pPr algn="l" rtl="0" lvl="0" marR="0" indent="-342900" marL="342900">
              <a:lnSpc>
                <a:spcPct val="8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Preferred when image contains large amount of detail and processing requirements are fairly simple </a:t>
            </a:r>
          </a:p>
          <a:p>
            <a:pPr algn="l" rtl="0" lvl="0" marR="0" indent="-342900" marL="342900">
              <a:lnSpc>
                <a:spcPct val="8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Input devices: </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Scanners</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Digital cameras and video capture devices</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Graphical input devices like mice and pens</a:t>
            </a:r>
          </a:p>
          <a:p>
            <a:pPr algn="l" rtl="0" lvl="0" marR="0" indent="-342900" marL="342900">
              <a:lnSpc>
                <a:spcPct val="80000"/>
              </a:lnSpc>
              <a:spcBef>
                <a:spcPts val="560"/>
              </a:spcBef>
              <a:spcAft>
                <a:spcPts val="0"/>
              </a:spcAft>
              <a:buClr>
                <a:srgbClr val="000080"/>
              </a:buClr>
              <a:buSzPct val="116666"/>
              <a:buFont typeface="Arial"/>
              <a:buChar char="▪"/>
            </a:pPr>
            <a:r>
              <a:rPr strike="noStrike" u="none" b="0" cap="none" baseline="0" sz="2400" lang="en-US" i="0">
                <a:solidFill>
                  <a:schemeClr val="dk1"/>
                </a:solidFill>
                <a:latin typeface="Arial"/>
                <a:ea typeface="Arial"/>
                <a:cs typeface="Arial"/>
                <a:sym typeface="Arial"/>
              </a:rPr>
              <a:t>Managed by </a:t>
            </a:r>
            <a:r>
              <a:rPr strike="noStrike" u="none" b="0" cap="none" baseline="0" sz="2400" lang="en-US" i="1">
                <a:solidFill>
                  <a:schemeClr val="hlink"/>
                </a:solidFill>
                <a:latin typeface="Arial"/>
                <a:ea typeface="Arial"/>
                <a:cs typeface="Arial"/>
                <a:sym typeface="Arial"/>
              </a:rPr>
              <a:t>photo editing software</a:t>
            </a:r>
            <a:r>
              <a:rPr strike="noStrike" u="none" b="0" cap="none" baseline="0" sz="2400" lang="en-US" i="0">
                <a:solidFill>
                  <a:srgbClr val="DA0027"/>
                </a:solidFill>
                <a:latin typeface="Arial"/>
                <a:ea typeface="Arial"/>
                <a:cs typeface="Arial"/>
                <a:sym typeface="Arial"/>
              </a:rPr>
              <a:t> </a:t>
            </a:r>
            <a:r>
              <a:rPr strike="noStrike" u="none" b="0" cap="none" baseline="0" sz="2400" lang="en-US" i="0">
                <a:solidFill>
                  <a:schemeClr val="dk1"/>
                </a:solidFill>
                <a:latin typeface="Arial"/>
                <a:ea typeface="Arial"/>
                <a:cs typeface="Arial"/>
                <a:sym typeface="Arial"/>
              </a:rPr>
              <a:t>or </a:t>
            </a:r>
            <a:r>
              <a:rPr strike="noStrike" u="none" b="0" cap="none" baseline="0" sz="2400" lang="en-US" i="1">
                <a:solidFill>
                  <a:schemeClr val="hlink"/>
                </a:solidFill>
                <a:latin typeface="Arial"/>
                <a:ea typeface="Arial"/>
                <a:cs typeface="Arial"/>
                <a:sym typeface="Arial"/>
              </a:rPr>
              <a:t>paint</a:t>
            </a:r>
            <a:r>
              <a:rPr strike="noStrike" u="none" b="0" cap="none" baseline="0" sz="2800" lang="en-US" i="1">
                <a:solidFill>
                  <a:schemeClr val="hlink"/>
                </a:solidFill>
                <a:latin typeface="Arial"/>
                <a:ea typeface="Arial"/>
                <a:cs typeface="Arial"/>
                <a:sym typeface="Arial"/>
              </a:rPr>
              <a:t> </a:t>
            </a:r>
            <a:r>
              <a:rPr strike="noStrike" u="none" b="0" cap="none" baseline="0" sz="2400" lang="en-US" i="1">
                <a:solidFill>
                  <a:schemeClr val="hlink"/>
                </a:solidFill>
                <a:latin typeface="Arial"/>
                <a:ea typeface="Arial"/>
                <a:cs typeface="Arial"/>
                <a:sym typeface="Arial"/>
              </a:rPr>
              <a:t>software</a:t>
            </a:r>
            <a:r>
              <a:rPr strike="noStrike" u="none" b="0" cap="none" baseline="0" sz="2400" lang="en-US" i="0">
                <a:solidFill>
                  <a:srgbClr val="DA0027"/>
                </a:solidFill>
                <a:latin typeface="Arial"/>
                <a:ea typeface="Arial"/>
                <a:cs typeface="Arial"/>
                <a:sym typeface="Arial"/>
              </a:rPr>
              <a:t> </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Editing tools to make tedious bit by bit process easier</a:t>
            </a:r>
          </a:p>
        </p:txBody>
      </p:sp>
      <p:sp>
        <p:nvSpPr>
          <p:cNvPr id="259" name="Shape 259"/>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260" name="Shape 260"/>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y="0" x="0"/>
          <a:ext cy="0" cx="0"/>
          <a:chOff y="0" x="0"/>
          <a:chExt cy="0" cx="0"/>
        </a:xfrm>
      </p:grpSpPr>
      <p:sp>
        <p:nvSpPr>
          <p:cNvPr id="88" name="Shape 88"/>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Data Formats</a:t>
            </a:r>
          </a:p>
        </p:txBody>
      </p:sp>
      <p:sp>
        <p:nvSpPr>
          <p:cNvPr id="89" name="Shape 89"/>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Computers </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Process and store all forms of data in binary format</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Human communication </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Includes language, images and sounds</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Data formats: </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Specifications for converting data into computer-usable form</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Define the different ways human data may be represented, stored and processed by a computer</a:t>
            </a:r>
          </a:p>
        </p:txBody>
      </p:sp>
      <p:sp>
        <p:nvSpPr>
          <p:cNvPr id="90" name="Shape 90"/>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91" name="Shape 91"/>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5" name="Shape 265"/>
        <p:cNvGrpSpPr/>
        <p:nvPr/>
      </p:nvGrpSpPr>
      <p:grpSpPr>
        <a:xfrm>
          <a:off y="0" x="0"/>
          <a:ext cy="0" cx="0"/>
          <a:chOff y="0" x="0"/>
          <a:chExt cy="0" cx="0"/>
        </a:xfrm>
      </p:grpSpPr>
      <p:sp>
        <p:nvSpPr>
          <p:cNvPr id="266" name="Shape 266"/>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Bitmap Images</a:t>
            </a:r>
          </a:p>
        </p:txBody>
      </p:sp>
      <p:sp>
        <p:nvSpPr>
          <p:cNvPr id="267" name="Shape 267"/>
          <p:cNvSpPr txBox="1"/>
          <p:nvPr>
            <p:ph idx="1" type="body"/>
          </p:nvPr>
        </p:nvSpPr>
        <p:spPr>
          <a:xfrm>
            <a:off y="1524000" x="914400"/>
            <a:ext cy="2666999"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Each individual </a:t>
            </a:r>
            <a:r>
              <a:rPr strike="noStrike" u="none" b="0" cap="none" baseline="0" sz="2800" lang="en-US" i="1">
                <a:solidFill>
                  <a:srgbClr val="000080"/>
                </a:solidFill>
                <a:latin typeface="Arial"/>
                <a:ea typeface="Arial"/>
                <a:cs typeface="Arial"/>
                <a:sym typeface="Arial"/>
              </a:rPr>
              <a:t>pixel</a:t>
            </a:r>
            <a:r>
              <a:rPr strike="noStrike" u="none" b="0" cap="none" baseline="0" sz="2800" lang="en-US" i="0">
                <a:solidFill>
                  <a:schemeClr val="dk1"/>
                </a:solidFill>
                <a:latin typeface="Arial"/>
                <a:ea typeface="Arial"/>
                <a:cs typeface="Arial"/>
                <a:sym typeface="Arial"/>
              </a:rPr>
              <a:t> (</a:t>
            </a:r>
            <a:r>
              <a:rPr strike="noStrike" u="none" b="0" cap="none" baseline="0" sz="2800" lang="en-US" i="1">
                <a:solidFill>
                  <a:srgbClr val="000080"/>
                </a:solidFill>
                <a:latin typeface="Arial"/>
                <a:ea typeface="Arial"/>
                <a:cs typeface="Arial"/>
                <a:sym typeface="Arial"/>
              </a:rPr>
              <a:t>pi(x</a:t>
            </a:r>
            <a:r>
              <a:rPr strike="noStrike" u="none" b="0" cap="none" baseline="0" sz="2800" lang="en-US" i="0">
                <a:solidFill>
                  <a:srgbClr val="000080"/>
                </a:solidFill>
                <a:latin typeface="Arial"/>
                <a:ea typeface="Arial"/>
                <a:cs typeface="Arial"/>
                <a:sym typeface="Arial"/>
              </a:rPr>
              <a:t>)</a:t>
            </a:r>
            <a:r>
              <a:rPr strike="noStrike" u="none" b="0" cap="none" baseline="0" sz="2800" lang="en-US" i="0">
                <a:solidFill>
                  <a:schemeClr val="dk1"/>
                </a:solidFill>
                <a:latin typeface="Arial"/>
                <a:ea typeface="Arial"/>
                <a:cs typeface="Arial"/>
                <a:sym typeface="Arial"/>
              </a:rPr>
              <a:t>cture </a:t>
            </a:r>
            <a:r>
              <a:rPr strike="noStrike" u="none" b="0" cap="none" baseline="0" sz="2800" lang="en-US" i="1">
                <a:solidFill>
                  <a:srgbClr val="000080"/>
                </a:solidFill>
                <a:latin typeface="Arial"/>
                <a:ea typeface="Arial"/>
                <a:cs typeface="Arial"/>
                <a:sym typeface="Arial"/>
              </a:rPr>
              <a:t>el</a:t>
            </a:r>
            <a:r>
              <a:rPr strike="noStrike" u="none" b="0" cap="none" baseline="0" sz="2800" lang="en-US" i="0">
                <a:solidFill>
                  <a:schemeClr val="dk1"/>
                </a:solidFill>
                <a:latin typeface="Arial"/>
                <a:ea typeface="Arial"/>
                <a:cs typeface="Arial"/>
                <a:sym typeface="Arial"/>
              </a:rPr>
              <a:t>ement) in a graphic stored as a binary number</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Pixel: A small area with associated coordinate location</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Example:  each point below represented by a 4-bit code corresponding to 1 of 16 shades of gray</a:t>
            </a:r>
          </a:p>
          <a:p>
            <a:pPr algn="l" rtl="0" lvl="0" marR="0" indent="-190500" marL="342900">
              <a:spcBef>
                <a:spcPts val="480"/>
              </a:spcBef>
              <a:spcAft>
                <a:spcPts val="0"/>
              </a:spcAft>
              <a:buClr>
                <a:srgbClr val="000080"/>
              </a:buClr>
              <a:buFont typeface="Arial"/>
              <a:buNone/>
            </a:pPr>
            <a:r>
              <a:t/>
            </a:r>
            <a:endParaRPr strike="noStrike" u="none" b="0" cap="none" baseline="0" sz="2400" i="0">
              <a:solidFill>
                <a:schemeClr val="dk1"/>
              </a:solidFill>
              <a:latin typeface="Arial"/>
              <a:ea typeface="Arial"/>
              <a:cs typeface="Arial"/>
              <a:sym typeface="Arial"/>
            </a:endParaRPr>
          </a:p>
        </p:txBody>
      </p:sp>
      <p:pic>
        <p:nvPicPr>
          <p:cNvPr id="268" name="Shape 268"/>
          <p:cNvPicPr preferRelativeResize="0"/>
          <p:nvPr/>
        </p:nvPicPr>
        <p:blipFill rotWithShape="1">
          <a:blip r:embed="rId3">
            <a:alphaModFix/>
          </a:blip>
          <a:srcRect t="0" b="0" r="0" l="0"/>
          <a:stretch/>
        </p:blipFill>
        <p:spPr>
          <a:xfrm>
            <a:off y="4038600" x="1981200"/>
            <a:ext cy="2063750" cx="5486399"/>
          </a:xfrm>
          <a:prstGeom prst="rect">
            <a:avLst/>
          </a:prstGeom>
          <a:noFill/>
          <a:ln>
            <a:noFill/>
          </a:ln>
        </p:spPr>
      </p:pic>
      <p:sp>
        <p:nvSpPr>
          <p:cNvPr id="269" name="Shape 269"/>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270" name="Shape 270"/>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5" name="Shape 275"/>
        <p:cNvGrpSpPr/>
        <p:nvPr/>
      </p:nvGrpSpPr>
      <p:grpSpPr>
        <a:xfrm>
          <a:off y="0" x="0"/>
          <a:ext cy="0" cx="0"/>
          <a:chOff y="0" x="0"/>
          <a:chExt cy="0" cx="0"/>
        </a:xfrm>
      </p:grpSpPr>
      <p:sp>
        <p:nvSpPr>
          <p:cNvPr id="276" name="Shape 276"/>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Bitmap Display </a:t>
            </a:r>
          </a:p>
        </p:txBody>
      </p:sp>
      <p:sp>
        <p:nvSpPr>
          <p:cNvPr id="277" name="Shape 277"/>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Monochrome:  black or white</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1 bit per pixel</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Gray scale:  black, white or 254 shades of gray</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1 byte per pixel</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Color graphics:  16 colors, 256 colors, or 24-bit true color (16.7 million colors)</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4, 8, and 24 bits respectively</a:t>
            </a:r>
          </a:p>
        </p:txBody>
      </p:sp>
      <p:sp>
        <p:nvSpPr>
          <p:cNvPr id="278" name="Shape 278"/>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279" name="Shape 279"/>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4" name="Shape 284"/>
        <p:cNvGrpSpPr/>
        <p:nvPr/>
      </p:nvGrpSpPr>
      <p:grpSpPr>
        <a:xfrm>
          <a:off y="0" x="0"/>
          <a:ext cy="0" cx="0"/>
          <a:chOff y="0" x="0"/>
          <a:chExt cy="0" cx="0"/>
        </a:xfrm>
      </p:grpSpPr>
      <p:sp>
        <p:nvSpPr>
          <p:cNvPr id="285" name="Shape 285"/>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Storing Bitmap Images</a:t>
            </a:r>
          </a:p>
        </p:txBody>
      </p:sp>
      <p:sp>
        <p:nvSpPr>
          <p:cNvPr id="286" name="Shape 286"/>
          <p:cNvSpPr txBox="1"/>
          <p:nvPr>
            <p:ph idx="1" type="body"/>
          </p:nvPr>
        </p:nvSpPr>
        <p:spPr>
          <a:xfrm>
            <a:off y="1524000" x="914400"/>
            <a:ext cy="4572000" cx="7772400"/>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Frequently large files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Example: 600 rows of 800 pixels with 1 byte for each of 3 colors	  ~1.5MB file</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File size affected by</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1">
                <a:solidFill>
                  <a:srgbClr val="000080"/>
                </a:solidFill>
                <a:latin typeface="Arial"/>
                <a:ea typeface="Arial"/>
                <a:cs typeface="Arial"/>
                <a:sym typeface="Arial"/>
              </a:rPr>
              <a:t>Resolution</a:t>
            </a:r>
            <a:r>
              <a:rPr strike="noStrike" u="none" b="0" cap="none" baseline="0" sz="2400" lang="en-US" i="0">
                <a:solidFill>
                  <a:schemeClr val="dk1"/>
                </a:solidFill>
                <a:latin typeface="Arial"/>
                <a:ea typeface="Arial"/>
                <a:cs typeface="Arial"/>
                <a:sym typeface="Arial"/>
              </a:rPr>
              <a:t> (the number of pixels per inch) </a:t>
            </a:r>
          </a:p>
          <a:p>
            <a:pPr algn="l" rtl="0" lvl="2" marR="0" indent="-228600" marL="1143000">
              <a:lnSpc>
                <a:spcPct val="9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Amount of detail affecting clarity and sharpness of an image</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Levels: number of bits for displaying shades of gray or multiple colors</a:t>
            </a:r>
          </a:p>
          <a:p>
            <a:pPr algn="l" rtl="0" lvl="2" marR="0" indent="-228600" marL="1143000">
              <a:lnSpc>
                <a:spcPct val="90000"/>
              </a:lnSpc>
              <a:spcBef>
                <a:spcPts val="400"/>
              </a:spcBef>
              <a:spcAft>
                <a:spcPts val="0"/>
              </a:spcAft>
              <a:buClr>
                <a:srgbClr val="000080"/>
              </a:buClr>
              <a:buSzPct val="50000"/>
              <a:buFont typeface="Arial"/>
              <a:buChar char="•"/>
            </a:pPr>
            <a:r>
              <a:rPr strike="noStrike" u="none" b="0" cap="none" baseline="0" sz="2000" lang="en-US" i="1">
                <a:solidFill>
                  <a:srgbClr val="000080"/>
                </a:solidFill>
                <a:latin typeface="Arial"/>
                <a:ea typeface="Arial"/>
                <a:cs typeface="Arial"/>
                <a:sym typeface="Arial"/>
              </a:rPr>
              <a:t>Palette</a:t>
            </a:r>
            <a:r>
              <a:rPr strike="noStrike" u="none" b="0" cap="none" baseline="0" sz="2000" lang="en-US" i="0">
                <a:solidFill>
                  <a:schemeClr val="dk1"/>
                </a:solidFill>
                <a:latin typeface="Arial"/>
                <a:ea typeface="Arial"/>
                <a:cs typeface="Arial"/>
                <a:sym typeface="Arial"/>
              </a:rPr>
              <a:t>: color translation table that uses a code for each pixel rather than actual color value</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Data compression</a:t>
            </a:r>
          </a:p>
          <a:p>
            <a:pPr algn="l" rtl="0" lvl="0" marR="0" indent="-190500" marL="342900">
              <a:spcBef>
                <a:spcPts val="480"/>
              </a:spcBef>
              <a:spcAft>
                <a:spcPts val="0"/>
              </a:spcAft>
              <a:buClr>
                <a:srgbClr val="000080"/>
              </a:buClr>
              <a:buFont typeface="Arial"/>
              <a:buNone/>
            </a:pPr>
            <a:r>
              <a:t/>
            </a:r>
            <a:endParaRPr strike="noStrike" u="none" b="0" cap="none" baseline="0" sz="2400" i="0">
              <a:solidFill>
                <a:schemeClr val="dk1"/>
              </a:solidFill>
              <a:latin typeface="Arial"/>
              <a:ea typeface="Arial"/>
              <a:cs typeface="Arial"/>
              <a:sym typeface="Arial"/>
            </a:endParaRPr>
          </a:p>
        </p:txBody>
      </p:sp>
      <p:sp>
        <p:nvSpPr>
          <p:cNvPr id="287" name="Shape 287"/>
          <p:cNvSpPr/>
          <p:nvPr/>
        </p:nvSpPr>
        <p:spPr>
          <a:xfrm>
            <a:off y="2362200" x="4038600"/>
            <a:ext cy="381000" cx="685799"/>
          </a:xfrm>
          <a:prstGeom prst="rightArrow">
            <a:avLst>
              <a:gd fmla="val 50000" name="adj1"/>
              <a:gd fmla="val 50000" name="adj2"/>
            </a:avLst>
          </a:prstGeom>
          <a:solidFill>
            <a:srgbClr val="000080"/>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288" name="Shape 288"/>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289" name="Shape 289"/>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4" name="Shape 294"/>
        <p:cNvGrpSpPr/>
        <p:nvPr/>
      </p:nvGrpSpPr>
      <p:grpSpPr>
        <a:xfrm>
          <a:off y="0" x="0"/>
          <a:ext cy="0" cx="0"/>
          <a:chOff y="0" x="0"/>
          <a:chExt cy="0" cx="0"/>
        </a:xfrm>
      </p:grpSpPr>
      <p:sp>
        <p:nvSpPr>
          <p:cNvPr id="295" name="Shape 295"/>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GIF </a:t>
            </a:r>
            <a:r>
              <a:rPr strike="noStrike" u="none" b="1" cap="none" baseline="0" sz="3600" lang="en-US" i="0">
                <a:solidFill>
                  <a:srgbClr val="000080"/>
                </a:solidFill>
                <a:latin typeface="Arial"/>
                <a:ea typeface="Arial"/>
                <a:cs typeface="Arial"/>
                <a:sym typeface="Arial"/>
              </a:rPr>
              <a:t>(Graphics Interchange Format)</a:t>
            </a:r>
          </a:p>
        </p:txBody>
      </p:sp>
      <p:sp>
        <p:nvSpPr>
          <p:cNvPr id="296" name="Shape 296"/>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First developed by CompuServe in 1987</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GIF89a enabled animated images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allows images to be displayed sequentially at fixed time sequences</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Color limitation: 256</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Image compressed by LZW (Lempel-Zif-Welch) algorithm</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Preferred for line drawings, clip art and pictures with large blocks of solid color</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Lossless compression</a:t>
            </a:r>
          </a:p>
        </p:txBody>
      </p:sp>
      <p:sp>
        <p:nvSpPr>
          <p:cNvPr id="297" name="Shape 297"/>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298" name="Shape 298"/>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3" name="Shape 303"/>
        <p:cNvGrpSpPr/>
        <p:nvPr/>
      </p:nvGrpSpPr>
      <p:grpSpPr>
        <a:xfrm>
          <a:off y="0" x="0"/>
          <a:ext cy="0" cx="0"/>
          <a:chOff y="0" x="0"/>
          <a:chExt cy="0" cx="0"/>
        </a:xfrm>
      </p:grpSpPr>
      <p:sp>
        <p:nvSpPr>
          <p:cNvPr id="304" name="Shape 304"/>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GIF </a:t>
            </a:r>
            <a:r>
              <a:rPr strike="noStrike" u="none" b="1" cap="none" baseline="0" sz="3600" lang="en-US" i="0">
                <a:solidFill>
                  <a:srgbClr val="000080"/>
                </a:solidFill>
                <a:latin typeface="Arial"/>
                <a:ea typeface="Arial"/>
                <a:cs typeface="Arial"/>
                <a:sym typeface="Arial"/>
              </a:rPr>
              <a:t>(Graphics Interchange Format)</a:t>
            </a:r>
          </a:p>
        </p:txBody>
      </p:sp>
      <p:pic>
        <p:nvPicPr>
          <p:cNvPr id="305" name="Shape 305"/>
          <p:cNvPicPr preferRelativeResize="0"/>
          <p:nvPr/>
        </p:nvPicPr>
        <p:blipFill rotWithShape="1">
          <a:blip r:embed="rId3">
            <a:alphaModFix/>
          </a:blip>
          <a:srcRect t="0" b="0" r="0" l="0"/>
          <a:stretch/>
        </p:blipFill>
        <p:spPr>
          <a:xfrm>
            <a:off y="1600200" x="1600200"/>
            <a:ext cy="2441574" cx="5284787"/>
          </a:xfrm>
          <a:prstGeom prst="rect">
            <a:avLst/>
          </a:prstGeom>
          <a:noFill/>
          <a:ln>
            <a:noFill/>
          </a:ln>
        </p:spPr>
      </p:pic>
      <p:pic>
        <p:nvPicPr>
          <p:cNvPr id="306" name="Shape 306"/>
          <p:cNvPicPr preferRelativeResize="0"/>
          <p:nvPr/>
        </p:nvPicPr>
        <p:blipFill rotWithShape="1">
          <a:blip r:embed="rId4">
            <a:alphaModFix/>
          </a:blip>
          <a:srcRect t="0" b="0" r="0" l="0"/>
          <a:stretch/>
        </p:blipFill>
        <p:spPr>
          <a:xfrm>
            <a:off y="4343400" x="1676400"/>
            <a:ext cy="1389061" cx="6096000"/>
          </a:xfrm>
          <a:prstGeom prst="rect">
            <a:avLst/>
          </a:prstGeom>
          <a:noFill/>
          <a:ln>
            <a:noFill/>
          </a:ln>
        </p:spPr>
      </p:pic>
      <p:sp>
        <p:nvSpPr>
          <p:cNvPr id="307" name="Shape 307"/>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308" name="Shape 308"/>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3" name="Shape 313"/>
        <p:cNvGrpSpPr/>
        <p:nvPr/>
      </p:nvGrpSpPr>
      <p:grpSpPr>
        <a:xfrm>
          <a:off y="0" x="0"/>
          <a:ext cy="0" cx="0"/>
          <a:chOff y="0" x="0"/>
          <a:chExt cy="0" cx="0"/>
        </a:xfrm>
      </p:grpSpPr>
      <p:sp>
        <p:nvSpPr>
          <p:cNvPr id="314" name="Shape 314"/>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JPEG </a:t>
            </a:r>
            <a:r>
              <a:rPr strike="noStrike" u="none" b="1" cap="none" baseline="0" sz="3400" lang="en-US" i="0">
                <a:solidFill>
                  <a:srgbClr val="000080"/>
                </a:solidFill>
                <a:latin typeface="Arial"/>
                <a:ea typeface="Arial"/>
                <a:cs typeface="Arial"/>
                <a:sym typeface="Arial"/>
              </a:rPr>
              <a:t>(Joint Photographers Expert Group)</a:t>
            </a:r>
          </a:p>
        </p:txBody>
      </p:sp>
      <p:sp>
        <p:nvSpPr>
          <p:cNvPr id="315" name="Shape 315"/>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Allows more than 16 million colors</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Suitable for highly detailed photographs and paintings</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Employs </a:t>
            </a:r>
            <a:r>
              <a:rPr strike="noStrike" u="none" b="0" cap="none" baseline="0" sz="3200" lang="en-US" i="1">
                <a:solidFill>
                  <a:srgbClr val="000080"/>
                </a:solidFill>
                <a:latin typeface="Arial"/>
                <a:ea typeface="Arial"/>
                <a:cs typeface="Arial"/>
                <a:sym typeface="Arial"/>
              </a:rPr>
              <a:t>lossy compression</a:t>
            </a:r>
            <a:r>
              <a:rPr strike="noStrike" u="none" b="0" cap="none" baseline="0" sz="3200" lang="en-US" i="0">
                <a:solidFill>
                  <a:schemeClr val="dk1"/>
                </a:solidFill>
                <a:latin typeface="Arial"/>
                <a:ea typeface="Arial"/>
                <a:cs typeface="Arial"/>
                <a:sym typeface="Arial"/>
              </a:rPr>
              <a:t> algorithm that </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Discards data to decreases file size and transmission speed</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May reduce image resolution, tends to distort sharp lines</a:t>
            </a:r>
          </a:p>
        </p:txBody>
      </p:sp>
      <p:sp>
        <p:nvSpPr>
          <p:cNvPr id="316" name="Shape 316"/>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317" name="Shape 317"/>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2" name="Shape 322"/>
        <p:cNvGrpSpPr/>
        <p:nvPr/>
      </p:nvGrpSpPr>
      <p:grpSpPr>
        <a:xfrm>
          <a:off y="0" x="0"/>
          <a:ext cy="0" cx="0"/>
          <a:chOff y="0" x="0"/>
          <a:chExt cy="0" cx="0"/>
        </a:xfrm>
      </p:grpSpPr>
      <p:sp>
        <p:nvSpPr>
          <p:cNvPr id="323" name="Shape 323"/>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Object Images</a:t>
            </a:r>
          </a:p>
        </p:txBody>
      </p:sp>
      <p:sp>
        <p:nvSpPr>
          <p:cNvPr id="324" name="Shape 324"/>
          <p:cNvSpPr txBox="1"/>
          <p:nvPr>
            <p:ph idx="1" type="body"/>
          </p:nvPr>
        </p:nvSpPr>
        <p:spPr>
          <a:xfrm>
            <a:off y="1447800" x="762000"/>
            <a:ext cy="4525961" cx="7772400"/>
          </a:xfrm>
          <a:prstGeom prst="rect">
            <a:avLst/>
          </a:prstGeom>
          <a:noFill/>
          <a:ln>
            <a:noFill/>
          </a:ln>
        </p:spPr>
        <p:txBody>
          <a:bodyPr bIns="45700" rIns="91425" lIns="91425" tIns="45700" anchor="t" anchorCtr="0">
            <a:spAutoFit/>
          </a:bodyPr>
          <a:lstStyle/>
          <a:p>
            <a:pPr algn="l" rtl="0" lvl="0" marR="0" indent="-342900" marL="342900">
              <a:lnSpc>
                <a:spcPct val="8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Created by </a:t>
            </a:r>
            <a:r>
              <a:rPr strike="noStrike" u="none" b="0" cap="none" baseline="0" sz="2800" lang="en-US" i="1">
                <a:solidFill>
                  <a:srgbClr val="000080"/>
                </a:solidFill>
                <a:latin typeface="Arial"/>
                <a:ea typeface="Arial"/>
                <a:cs typeface="Arial"/>
                <a:sym typeface="Arial"/>
              </a:rPr>
              <a:t>drawing</a:t>
            </a:r>
            <a:r>
              <a:rPr strike="noStrike" u="none" b="0" cap="none" baseline="0" sz="2800" lang="en-US" i="0">
                <a:solidFill>
                  <a:schemeClr val="dk1"/>
                </a:solidFill>
                <a:latin typeface="Arial"/>
                <a:ea typeface="Arial"/>
                <a:cs typeface="Arial"/>
                <a:sym typeface="Arial"/>
              </a:rPr>
              <a:t> packages or output from spreadsheet data graphs</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Composed of lines and shapes in various colors</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Computer translates geometric formulas to create the graphic</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Storage space depends on image complexity</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number of instructions to create lines, shapes, fill patterns</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Movies </a:t>
            </a:r>
            <a:r>
              <a:rPr strike="noStrike" u="none" b="0" cap="none" baseline="0" sz="2800" lang="en-US" i="1">
                <a:solidFill>
                  <a:schemeClr val="dk1"/>
                </a:solidFill>
                <a:latin typeface="Arial"/>
                <a:ea typeface="Arial"/>
                <a:cs typeface="Arial"/>
                <a:sym typeface="Arial"/>
              </a:rPr>
              <a:t>Shrek</a:t>
            </a:r>
            <a:r>
              <a:rPr strike="noStrike" u="none" b="0" cap="none" baseline="0" sz="2800" lang="en-US" i="0">
                <a:solidFill>
                  <a:schemeClr val="dk1"/>
                </a:solidFill>
                <a:latin typeface="Arial"/>
                <a:ea typeface="Arial"/>
                <a:cs typeface="Arial"/>
                <a:sym typeface="Arial"/>
              </a:rPr>
              <a:t> and </a:t>
            </a:r>
            <a:r>
              <a:rPr strike="noStrike" u="none" b="0" cap="none" baseline="0" sz="2800" lang="en-US" i="1">
                <a:solidFill>
                  <a:schemeClr val="dk1"/>
                </a:solidFill>
                <a:latin typeface="Arial"/>
                <a:ea typeface="Arial"/>
                <a:cs typeface="Arial"/>
                <a:sym typeface="Arial"/>
              </a:rPr>
              <a:t>Toy Story</a:t>
            </a:r>
            <a:r>
              <a:rPr strike="noStrike" u="none" b="0" cap="none" baseline="0" sz="2800" lang="en-US" i="0">
                <a:solidFill>
                  <a:schemeClr val="dk1"/>
                </a:solidFill>
                <a:latin typeface="Arial"/>
                <a:ea typeface="Arial"/>
                <a:cs typeface="Arial"/>
                <a:sym typeface="Arial"/>
              </a:rPr>
              <a:t> use object images</a:t>
            </a:r>
          </a:p>
          <a:p>
            <a:pPr algn="l" rtl="0" lvl="0" marR="0" indent="-165100" marL="342900">
              <a:lnSpc>
                <a:spcPct val="80000"/>
              </a:lnSpc>
              <a:spcBef>
                <a:spcPts val="560"/>
              </a:spcBef>
              <a:spcAft>
                <a:spcPts val="0"/>
              </a:spcAft>
              <a:buClr>
                <a:srgbClr val="000080"/>
              </a:buClr>
              <a:buFont typeface="Arial"/>
              <a:buNone/>
            </a:pPr>
            <a:r>
              <a:t/>
            </a:r>
            <a:endParaRPr strike="noStrike" u="none" b="0" cap="none" baseline="0" sz="2800" i="0">
              <a:solidFill>
                <a:schemeClr val="dk1"/>
              </a:solidFill>
              <a:latin typeface="Arial"/>
              <a:ea typeface="Arial"/>
              <a:cs typeface="Arial"/>
              <a:sym typeface="Arial"/>
            </a:endParaRPr>
          </a:p>
          <a:p>
            <a:pPr algn="l" rtl="0" lvl="0" marR="0" indent="-165100" marL="342900">
              <a:spcBef>
                <a:spcPts val="560"/>
              </a:spcBef>
              <a:spcAft>
                <a:spcPts val="0"/>
              </a:spcAft>
              <a:buClr>
                <a:srgbClr val="000080"/>
              </a:buClr>
              <a:buFont typeface="Arial"/>
              <a:buNone/>
            </a:pPr>
            <a:r>
              <a:t/>
            </a:r>
            <a:endParaRPr strike="noStrike" u="none" b="0" cap="none" baseline="0" sz="2800" i="0">
              <a:solidFill>
                <a:schemeClr val="dk1"/>
              </a:solidFill>
              <a:latin typeface="Arial"/>
              <a:ea typeface="Arial"/>
              <a:cs typeface="Arial"/>
              <a:sym typeface="Arial"/>
            </a:endParaRPr>
          </a:p>
        </p:txBody>
      </p:sp>
      <p:sp>
        <p:nvSpPr>
          <p:cNvPr id="325" name="Shape 325"/>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326" name="Shape 326"/>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1" name="Shape 331"/>
        <p:cNvGrpSpPr/>
        <p:nvPr/>
      </p:nvGrpSpPr>
      <p:grpSpPr>
        <a:xfrm>
          <a:off y="0" x="0"/>
          <a:ext cy="0" cx="0"/>
          <a:chOff y="0" x="0"/>
          <a:chExt cy="0" cx="0"/>
        </a:xfrm>
      </p:grpSpPr>
      <p:sp>
        <p:nvSpPr>
          <p:cNvPr id="332" name="Shape 332"/>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Object Images</a:t>
            </a:r>
          </a:p>
        </p:txBody>
      </p:sp>
      <p:sp>
        <p:nvSpPr>
          <p:cNvPr id="333" name="Shape 333"/>
          <p:cNvSpPr txBox="1"/>
          <p:nvPr>
            <p:ph idx="1" type="body"/>
          </p:nvPr>
        </p:nvSpPr>
        <p:spPr>
          <a:xfrm>
            <a:off y="1447800" x="914400"/>
            <a:ext cy="4525961" cx="8001000"/>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Based on mathematical formulas</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Easy to move, scale and rotate without losing shape and identity as bitmap images may</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Require less storage space than bitmap images </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Cannot represent photos or paintings</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Cannot be displayed or printed directly </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Must be converted to bitmap since output devices except plotters are bitmap</a:t>
            </a:r>
          </a:p>
        </p:txBody>
      </p:sp>
      <p:sp>
        <p:nvSpPr>
          <p:cNvPr id="334" name="Shape 334"/>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335" name="Shape 335"/>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0" name="Shape 340"/>
        <p:cNvGrpSpPr/>
        <p:nvPr/>
      </p:nvGrpSpPr>
      <p:grpSpPr>
        <a:xfrm>
          <a:off y="0" x="0"/>
          <a:ext cy="0" cx="0"/>
          <a:chOff y="0" x="0"/>
          <a:chExt cy="0" cx="0"/>
        </a:xfrm>
      </p:grpSpPr>
      <p:sp>
        <p:nvSpPr>
          <p:cNvPr id="341" name="Shape 341"/>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PostScript</a:t>
            </a:r>
          </a:p>
        </p:txBody>
      </p:sp>
      <p:sp>
        <p:nvSpPr>
          <p:cNvPr id="342" name="Shape 342"/>
          <p:cNvSpPr txBox="1"/>
          <p:nvPr>
            <p:ph idx="1" type="body"/>
          </p:nvPr>
        </p:nvSpPr>
        <p:spPr>
          <a:xfrm>
            <a:off y="1524000" x="914400"/>
            <a:ext cy="4724400" cx="7772400"/>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3200" lang="en-US" i="1">
                <a:solidFill>
                  <a:srgbClr val="000080"/>
                </a:solidFill>
                <a:latin typeface="Arial"/>
                <a:ea typeface="Arial"/>
                <a:cs typeface="Arial"/>
                <a:sym typeface="Arial"/>
              </a:rPr>
              <a:t>Page description language</a:t>
            </a:r>
            <a:r>
              <a:rPr strike="noStrike" u="none" b="0" cap="none" baseline="0" sz="3200" lang="en-US" i="0">
                <a:solidFill>
                  <a:schemeClr val="dk1"/>
                </a:solidFill>
                <a:latin typeface="Arial"/>
                <a:ea typeface="Arial"/>
                <a:cs typeface="Arial"/>
                <a:sym typeface="Arial"/>
              </a:rPr>
              <a:t>: list of procedures and statements that describe each of the objects to be printed on a page</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Stored in ASCII or Unicode text file</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Interpreter program in computer or output device reads PostScript to generate image</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Scalable font support</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Font outline objects specified like other objects</a:t>
            </a:r>
          </a:p>
        </p:txBody>
      </p:sp>
      <p:sp>
        <p:nvSpPr>
          <p:cNvPr id="343" name="Shape 343"/>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344" name="Shape 344"/>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9" name="Shape 349"/>
        <p:cNvGrpSpPr/>
        <p:nvPr/>
      </p:nvGrpSpPr>
      <p:grpSpPr>
        <a:xfrm>
          <a:off y="0" x="0"/>
          <a:ext cy="0" cx="0"/>
          <a:chOff y="0" x="0"/>
          <a:chExt cy="0" cx="0"/>
        </a:xfrm>
      </p:grpSpPr>
      <p:sp>
        <p:nvSpPr>
          <p:cNvPr id="350" name="Shape 350"/>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Bitmap vs. Object Images</a:t>
            </a:r>
          </a:p>
        </p:txBody>
      </p:sp>
      <p:graphicFrame>
        <p:nvGraphicFramePr>
          <p:cNvPr id="351" name="Shape 351"/>
          <p:cNvGraphicFramePr/>
          <p:nvPr/>
        </p:nvGraphicFramePr>
        <p:xfrm>
          <a:off y="1524000" x="1143000"/>
          <a:ext cy="3000000" cx="3000000"/>
        </p:xfrm>
        <a:graphic>
          <a:graphicData uri="http://schemas.openxmlformats.org/drawingml/2006/table">
            <a:tbl>
              <a:tblPr>
                <a:noFill/>
                <a:tableStyleId>{E517455D-FDC5-4501-A633-98D4A60325A1}</a:tableStyleId>
              </a:tblPr>
              <a:tblGrid>
                <a:gridCol w="3733800"/>
                <a:gridCol w="3810000"/>
              </a:tblGrid>
              <a:tr h="565150">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Bitmap (Raster)</a:t>
                      </a:r>
                    </a:p>
                  </a:txBody>
                  <a:tcPr marR="0" marB="0" marT="0" marL="0">
                    <a:lnL w="19050" cap="flat">
                      <a:solidFill>
                        <a:srgbClr val="FF9F1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Object (Vector)</a:t>
                      </a:r>
                    </a:p>
                  </a:txBody>
                  <a:tcPr marR="0" marB="0" marT="0" marL="0">
                    <a:lnL w="19050" cap="flat">
                      <a:solidFill>
                        <a:schemeClr val="lt1"/>
                      </a:solidFill>
                      <a:prstDash val="solid"/>
                      <a:round/>
                      <a:headEnd w="med" len="med" type="none"/>
                      <a:tailEnd w="med" len="med" type="none"/>
                    </a:lnL>
                    <a:lnR w="19050" cap="flat">
                      <a:solidFill>
                        <a:srgbClr val="FF9F1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56672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Pixel map</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Geometrically defined shapes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6515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Photographic quality</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Complex drawings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6515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Paint software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Drawing software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6515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Larger storage requirements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Higher computational requirements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63975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Enlarging images produces jagged edges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Objects scale smoothly </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63975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Resolution of output limited by resolution of image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Resolution of output limited by output device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352" name="Shape 35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353" name="Shape 353"/>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y="0" x="0"/>
          <a:ext cy="0" cx="0"/>
          <a:chOff y="0" x="0"/>
          <a:chExt cy="0" cx="0"/>
        </a:xfrm>
      </p:grpSpPr>
      <p:sp>
        <p:nvSpPr>
          <p:cNvPr id="97" name="Shape 97"/>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Sources of Data</a:t>
            </a:r>
          </a:p>
        </p:txBody>
      </p:sp>
      <p:sp>
        <p:nvSpPr>
          <p:cNvPr id="98" name="Shape 98"/>
          <p:cNvSpPr txBox="1"/>
          <p:nvPr>
            <p:ph idx="1" type="body"/>
          </p:nvPr>
        </p:nvSpPr>
        <p:spPr>
          <a:xfrm>
            <a:off y="1524000" x="914400"/>
            <a:ext cy="2133599" cx="7772400"/>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Binary input</a:t>
            </a:r>
          </a:p>
          <a:p>
            <a:pPr algn="l" rtl="0" lvl="1" marR="0" indent="-285750" marL="742950">
              <a:lnSpc>
                <a:spcPct val="9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Begins as discrete input </a:t>
            </a:r>
          </a:p>
          <a:p>
            <a:pPr algn="l" rtl="0" lvl="1" marR="0" indent="-285750" marL="742950">
              <a:lnSpc>
                <a:spcPct val="9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Example: keyboard input such as </a:t>
            </a:r>
            <a:r>
              <a:rPr strike="noStrike" u="none" b="1" cap="none" baseline="0" sz="2000" lang="en-US" i="1">
                <a:solidFill>
                  <a:srgbClr val="000080"/>
                </a:solidFill>
                <a:latin typeface="Arial"/>
                <a:ea typeface="Arial"/>
                <a:cs typeface="Arial"/>
                <a:sym typeface="Arial"/>
              </a:rPr>
              <a:t>A  1+2=3 math</a:t>
            </a:r>
          </a:p>
          <a:p>
            <a:pPr algn="l" rtl="0" lvl="1" marR="0" indent="-285750" marL="742950">
              <a:lnSpc>
                <a:spcPct val="9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Keyboard generates a binary number code for each key</a:t>
            </a:r>
          </a:p>
          <a:p>
            <a:pPr algn="l" rtl="0" lvl="0" marR="0" indent="-342900" marL="342900">
              <a:lnSpc>
                <a:spcPct val="9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Analog</a:t>
            </a:r>
          </a:p>
          <a:p>
            <a:pPr algn="l" rtl="0" lvl="1" marR="0" indent="-285750" marL="742950">
              <a:lnSpc>
                <a:spcPct val="9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Continuous data such as sound or images</a:t>
            </a:r>
          </a:p>
          <a:p>
            <a:pPr algn="l" rtl="0" lvl="1" marR="0" indent="-285750" marL="742950">
              <a:lnSpc>
                <a:spcPct val="9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Requires hardware to convert data into binary numbers</a:t>
            </a:r>
          </a:p>
          <a:p>
            <a:pPr algn="l" rtl="0" lvl="0" marR="0" indent="-215900" marL="342900">
              <a:spcBef>
                <a:spcPts val="400"/>
              </a:spcBef>
              <a:spcAft>
                <a:spcPts val="0"/>
              </a:spcAft>
              <a:buClr>
                <a:srgbClr val="000080"/>
              </a:buClr>
              <a:buFont typeface="Arial"/>
              <a:buNone/>
            </a:pPr>
            <a:r>
              <a:t/>
            </a:r>
            <a:endParaRPr strike="noStrike" u="none" b="0" cap="none" baseline="0" sz="2000" i="0">
              <a:solidFill>
                <a:schemeClr val="dk1"/>
              </a:solidFill>
              <a:latin typeface="Arial"/>
              <a:ea typeface="Arial"/>
              <a:cs typeface="Arial"/>
              <a:sym typeface="Arial"/>
            </a:endParaRPr>
          </a:p>
        </p:txBody>
      </p:sp>
      <p:grpSp>
        <p:nvGrpSpPr>
          <p:cNvPr id="99" name="Shape 99"/>
          <p:cNvGrpSpPr/>
          <p:nvPr/>
        </p:nvGrpSpPr>
        <p:grpSpPr>
          <a:xfrm>
            <a:off y="4495800" x="1143000"/>
            <a:ext cy="1192211" cx="7086600"/>
            <a:chOff y="4191000" x="1143000"/>
            <a:chExt cy="1192211" cx="7086600"/>
          </a:xfrm>
        </p:grpSpPr>
        <p:sp>
          <p:nvSpPr>
            <p:cNvPr id="100" name="Shape 100"/>
            <p:cNvSpPr txBox="1"/>
            <p:nvPr/>
          </p:nvSpPr>
          <p:spPr>
            <a:xfrm>
              <a:off y="4191000" x="5638800"/>
              <a:ext cy="1192211" cx="2590800"/>
            </a:xfrm>
            <a:prstGeom prst="rect">
              <a:avLst/>
            </a:prstGeom>
            <a:solidFill>
              <a:srgbClr val="000080"/>
            </a:solid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Computer</a:t>
              </a:r>
            </a:p>
            <a:p>
              <a:pPr algn="l" rtl="0" lvl="0" marR="0" indent="0" marL="0">
                <a:lnSpc>
                  <a:spcPct val="100000"/>
                </a:lnSpc>
                <a:spcBef>
                  <a:spcPts val="900"/>
                </a:spcBef>
                <a:spcAft>
                  <a:spcPts val="0"/>
                </a:spcAft>
                <a:buClr>
                  <a:schemeClr val="dk1"/>
                </a:buClr>
                <a:buFont typeface="Arial"/>
                <a:buNone/>
              </a:pPr>
              <a:r>
                <a:t/>
              </a:r>
              <a:endParaRPr strike="noStrike" u="none" b="1" cap="none" baseline="0" sz="1800" i="0">
                <a:solidFill>
                  <a:schemeClr val="lt1"/>
                </a:solidFill>
                <a:latin typeface="Arial"/>
                <a:ea typeface="Arial"/>
                <a:cs typeface="Arial"/>
                <a:sym typeface="Arial"/>
              </a:endParaRPr>
            </a:p>
            <a:p>
              <a:pPr algn="l" rtl="0" lvl="0" marR="0" indent="0" marL="0">
                <a:lnSpc>
                  <a:spcPct val="100000"/>
                </a:lnSpc>
                <a:spcBef>
                  <a:spcPts val="90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1101000101010101…</a:t>
              </a:r>
            </a:p>
          </p:txBody>
        </p:sp>
        <p:sp>
          <p:nvSpPr>
            <p:cNvPr id="101" name="Shape 101"/>
            <p:cNvSpPr txBox="1"/>
            <p:nvPr/>
          </p:nvSpPr>
          <p:spPr>
            <a:xfrm>
              <a:off y="4495800" x="3505200"/>
              <a:ext cy="641350" cx="914400"/>
            </a:xfrm>
            <a:prstGeom prst="rect">
              <a:avLst/>
            </a:prstGeom>
            <a:solidFill>
              <a:srgbClr val="000080"/>
            </a:solid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Input device</a:t>
              </a:r>
            </a:p>
          </p:txBody>
        </p:sp>
        <p:sp>
          <p:nvSpPr>
            <p:cNvPr id="102" name="Shape 102"/>
            <p:cNvSpPr txBox="1"/>
            <p:nvPr/>
          </p:nvSpPr>
          <p:spPr>
            <a:xfrm>
              <a:off y="4572000" x="1143000"/>
              <a:ext cy="366711" cx="17526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A 1+2=3 math</a:t>
              </a:r>
            </a:p>
          </p:txBody>
        </p:sp>
        <p:cxnSp>
          <p:nvCxnSpPr>
            <p:cNvPr id="103" name="Shape 103"/>
            <p:cNvCxnSpPr/>
            <p:nvPr/>
          </p:nvCxnSpPr>
          <p:spPr>
            <a:xfrm>
              <a:off y="4800600" x="2895600"/>
              <a:ext cy="0" cx="381000"/>
            </a:xfrm>
            <a:prstGeom prst="straightConnector1">
              <a:avLst/>
            </a:prstGeom>
            <a:noFill/>
            <a:ln w="34925" cap="rnd">
              <a:solidFill>
                <a:srgbClr val="000080"/>
              </a:solidFill>
              <a:prstDash val="solid"/>
              <a:miter/>
              <a:headEnd w="med" len="med" type="none"/>
              <a:tailEnd w="med" len="med" type="triangle"/>
            </a:ln>
          </p:spPr>
        </p:cxnSp>
        <p:cxnSp>
          <p:nvCxnSpPr>
            <p:cNvPr id="104" name="Shape 104"/>
            <p:cNvCxnSpPr/>
            <p:nvPr/>
          </p:nvCxnSpPr>
          <p:spPr>
            <a:xfrm>
              <a:off y="4800600" x="4800600"/>
              <a:ext cy="0" cx="381000"/>
            </a:xfrm>
            <a:prstGeom prst="straightConnector1">
              <a:avLst/>
            </a:prstGeom>
            <a:noFill/>
            <a:ln w="34925" cap="rnd">
              <a:solidFill>
                <a:srgbClr val="000080"/>
              </a:solidFill>
              <a:prstDash val="solid"/>
              <a:miter/>
              <a:headEnd w="med" len="med" type="none"/>
              <a:tailEnd w="med" len="med" type="triangle"/>
            </a:ln>
          </p:spPr>
        </p:cxnSp>
      </p:grpSp>
      <p:sp>
        <p:nvSpPr>
          <p:cNvPr id="105" name="Shape 105"/>
          <p:cNvSpPr txBox="1"/>
          <p:nvPr/>
        </p:nvSpPr>
        <p:spPr>
          <a:xfrm>
            <a:off y="4038600" x="990600"/>
            <a:ext cy="641350" cx="24383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Figure 3.1 with this color scheme</a:t>
            </a:r>
          </a:p>
        </p:txBody>
      </p:sp>
      <p:sp>
        <p:nvSpPr>
          <p:cNvPr id="106" name="Shape 106"/>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107" name="Shape 107"/>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8" name="Shape 358"/>
        <p:cNvGrpSpPr/>
        <p:nvPr/>
      </p:nvGrpSpPr>
      <p:grpSpPr>
        <a:xfrm>
          <a:off y="0" x="0"/>
          <a:ext cy="0" cx="0"/>
          <a:chOff y="0" x="0"/>
          <a:chExt cy="0" cx="0"/>
        </a:xfrm>
      </p:grpSpPr>
      <p:sp>
        <p:nvSpPr>
          <p:cNvPr id="359" name="Shape 359"/>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Video Images</a:t>
            </a:r>
          </a:p>
        </p:txBody>
      </p:sp>
      <p:sp>
        <p:nvSpPr>
          <p:cNvPr id="360" name="Shape 360"/>
          <p:cNvSpPr txBox="1"/>
          <p:nvPr>
            <p:ph idx="1" type="body"/>
          </p:nvPr>
        </p:nvSpPr>
        <p:spPr>
          <a:xfrm>
            <a:off y="1524000" x="914400"/>
            <a:ext cy="4572000" cx="7924799"/>
          </a:xfrm>
          <a:prstGeom prst="rect">
            <a:avLst/>
          </a:prstGeom>
          <a:noFill/>
          <a:ln>
            <a:noFill/>
          </a:ln>
        </p:spPr>
        <p:txBody>
          <a:bodyPr bIns="45700" rIns="91425" lIns="91425" tIns="45700" anchor="t" anchorCtr="0">
            <a:spAutoFit/>
          </a:bodyPr>
          <a:lstStyle/>
          <a:p>
            <a:pPr algn="l" rtl="0" lvl="0" marR="0" indent="-342900" marL="342900">
              <a:lnSpc>
                <a:spcPct val="8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Require massive amount of data</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Video camera producing full screen 640 x 480 pixel true color image at 30 frames/sec 	27.65 MB of data/sec </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1-minute film clip	1.6 GB storage</a:t>
            </a:r>
          </a:p>
          <a:p>
            <a:pPr algn="l" rtl="0" lvl="0" marR="0" indent="-342900" marL="342900">
              <a:lnSpc>
                <a:spcPct val="8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Options for reducing file size: decrease size of image, limit number of colors, reduce frame rate </a:t>
            </a:r>
          </a:p>
          <a:p>
            <a:pPr algn="l" rtl="0" lvl="0" marR="0" indent="-342900" marL="342900">
              <a:lnSpc>
                <a:spcPct val="8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Method depends on how video delivered to users</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1">
                <a:solidFill>
                  <a:srgbClr val="000080"/>
                </a:solidFill>
                <a:latin typeface="Arial"/>
                <a:ea typeface="Arial"/>
                <a:cs typeface="Arial"/>
                <a:sym typeface="Arial"/>
              </a:rPr>
              <a:t>Streaming video</a:t>
            </a:r>
            <a:r>
              <a:rPr strike="noStrike" u="none" b="0" cap="none" baseline="0" sz="2000" lang="en-US" i="0">
                <a:solidFill>
                  <a:schemeClr val="dk1"/>
                </a:solidFill>
                <a:latin typeface="Arial"/>
                <a:ea typeface="Arial"/>
                <a:cs typeface="Arial"/>
                <a:sym typeface="Arial"/>
              </a:rPr>
              <a:t>: video displayed as it is downloaded from the Web server</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Local data (file on DVD or downloaded onto system) for higher quality</a:t>
            </a:r>
          </a:p>
          <a:p>
            <a:pPr algn="l" rtl="0" lvl="2" marR="0" indent="-228600" marL="1143000">
              <a:lnSpc>
                <a:spcPct val="80000"/>
              </a:lnSpc>
              <a:spcBef>
                <a:spcPts val="360"/>
              </a:spcBef>
              <a:spcAft>
                <a:spcPts val="0"/>
              </a:spcAft>
              <a:buClr>
                <a:srgbClr val="000080"/>
              </a:buClr>
              <a:buSzPct val="50000"/>
              <a:buFont typeface="Arial"/>
              <a:buChar char="•"/>
            </a:pPr>
            <a:r>
              <a:rPr strike="noStrike" u="none" b="0" cap="none" baseline="0" sz="1800" lang="en-US" i="0">
                <a:solidFill>
                  <a:schemeClr val="dk1"/>
                </a:solidFill>
                <a:latin typeface="Arial"/>
                <a:ea typeface="Arial"/>
                <a:cs typeface="Arial"/>
                <a:sym typeface="Arial"/>
              </a:rPr>
              <a:t>MPEG-2: movie quality images with high compression require substantial processing capability</a:t>
            </a:r>
          </a:p>
        </p:txBody>
      </p:sp>
      <p:sp>
        <p:nvSpPr>
          <p:cNvPr id="361" name="Shape 361"/>
          <p:cNvSpPr/>
          <p:nvPr/>
        </p:nvSpPr>
        <p:spPr>
          <a:xfrm>
            <a:off y="2209800" x="5181600"/>
            <a:ext cy="228600" cx="533399"/>
          </a:xfrm>
          <a:prstGeom prst="rightArrow">
            <a:avLst>
              <a:gd fmla="val 50000" name="adj1"/>
              <a:gd fmla="val 50000" name="adj2"/>
            </a:avLst>
          </a:prstGeom>
          <a:solidFill>
            <a:srgbClr val="000080"/>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362" name="Shape 362"/>
          <p:cNvSpPr/>
          <p:nvPr/>
        </p:nvSpPr>
        <p:spPr>
          <a:xfrm>
            <a:off y="2514600" x="3733800"/>
            <a:ext cy="228600" cx="533399"/>
          </a:xfrm>
          <a:prstGeom prst="rightArrow">
            <a:avLst>
              <a:gd fmla="val 50000" name="adj1"/>
              <a:gd fmla="val 50000" name="adj2"/>
            </a:avLst>
          </a:prstGeom>
          <a:solidFill>
            <a:srgbClr val="000080"/>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363" name="Shape 363"/>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364" name="Shape 364"/>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9" name="Shape 369"/>
        <p:cNvGrpSpPr/>
        <p:nvPr/>
      </p:nvGrpSpPr>
      <p:grpSpPr>
        <a:xfrm>
          <a:off y="0" x="0"/>
          <a:ext cy="0" cx="0"/>
          <a:chOff y="0" x="0"/>
          <a:chExt cy="0" cx="0"/>
        </a:xfrm>
      </p:grpSpPr>
      <p:sp>
        <p:nvSpPr>
          <p:cNvPr id="370" name="Shape 370"/>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Audio Data</a:t>
            </a:r>
          </a:p>
        </p:txBody>
      </p:sp>
      <p:sp>
        <p:nvSpPr>
          <p:cNvPr id="371" name="Shape 371"/>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Transmission and processing requirements less demanding than those for video</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Waveform audio</a:t>
            </a:r>
            <a:r>
              <a:rPr strike="noStrike" u="none" b="0" cap="none" baseline="0" sz="2800" lang="en-US" i="0">
                <a:solidFill>
                  <a:schemeClr val="dk1"/>
                </a:solidFill>
                <a:latin typeface="Arial"/>
                <a:ea typeface="Arial"/>
                <a:cs typeface="Arial"/>
                <a:sym typeface="Arial"/>
              </a:rPr>
              <a:t>:  digital representation of sound</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MIDI</a:t>
            </a:r>
            <a:r>
              <a:rPr strike="noStrike" u="none" b="0" cap="none" baseline="0" sz="2800" lang="en-US" i="0">
                <a:solidFill>
                  <a:schemeClr val="dk1"/>
                </a:solidFill>
                <a:latin typeface="Arial"/>
                <a:ea typeface="Arial"/>
                <a:cs typeface="Arial"/>
                <a:sym typeface="Arial"/>
              </a:rPr>
              <a:t> (Musical Instrument Digital Interface): instructions to recreate or synthesize sounds</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Analog sound converted to digital values by </a:t>
            </a:r>
            <a:r>
              <a:rPr strike="noStrike" u="none" b="0" cap="none" baseline="0" sz="2800" lang="en-US" i="1">
                <a:solidFill>
                  <a:srgbClr val="000080"/>
                </a:solidFill>
                <a:latin typeface="Arial"/>
                <a:ea typeface="Arial"/>
                <a:cs typeface="Arial"/>
                <a:sym typeface="Arial"/>
              </a:rPr>
              <a:t>A-to-D converter</a:t>
            </a:r>
          </a:p>
        </p:txBody>
      </p:sp>
      <p:sp>
        <p:nvSpPr>
          <p:cNvPr id="372" name="Shape 37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373" name="Shape 373"/>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8" name="Shape 378"/>
        <p:cNvGrpSpPr/>
        <p:nvPr/>
      </p:nvGrpSpPr>
      <p:grpSpPr>
        <a:xfrm>
          <a:off y="0" x="0"/>
          <a:ext cy="0" cx="0"/>
          <a:chOff y="0" x="0"/>
          <a:chExt cy="0" cx="0"/>
        </a:xfrm>
      </p:grpSpPr>
      <p:sp>
        <p:nvSpPr>
          <p:cNvPr id="379" name="Shape 379"/>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Waveform Audio</a:t>
            </a:r>
          </a:p>
        </p:txBody>
      </p:sp>
      <p:sp>
        <p:nvSpPr>
          <p:cNvPr id="380" name="Shape 380"/>
          <p:cNvSpPr txBox="1"/>
          <p:nvPr/>
        </p:nvSpPr>
        <p:spPr>
          <a:xfrm>
            <a:off y="304800" x="5334000"/>
            <a:ext cy="366711" cx="31241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381" name="Shape 381"/>
          <p:cNvSpPr txBox="1"/>
          <p:nvPr/>
        </p:nvSpPr>
        <p:spPr>
          <a:xfrm>
            <a:off y="3048000" x="7010400"/>
            <a:ext cy="641350" cx="18288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Sampling rate normally 50KHz</a:t>
            </a:r>
          </a:p>
        </p:txBody>
      </p:sp>
      <p:pic>
        <p:nvPicPr>
          <p:cNvPr id="382" name="Shape 382"/>
          <p:cNvPicPr preferRelativeResize="0"/>
          <p:nvPr/>
        </p:nvPicPr>
        <p:blipFill rotWithShape="1">
          <a:blip r:embed="rId3">
            <a:alphaModFix/>
          </a:blip>
          <a:srcRect t="0" b="0" r="0" l="0"/>
          <a:stretch/>
        </p:blipFill>
        <p:spPr>
          <a:xfrm>
            <a:off y="1600200" x="935037"/>
            <a:ext cy="4343400" cx="5918200"/>
          </a:xfrm>
          <a:prstGeom prst="rect">
            <a:avLst/>
          </a:prstGeom>
          <a:noFill/>
          <a:ln>
            <a:noFill/>
          </a:ln>
        </p:spPr>
      </p:pic>
      <p:sp>
        <p:nvSpPr>
          <p:cNvPr id="383" name="Shape 383"/>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384" name="Shape 384"/>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9" name="Shape 389"/>
        <p:cNvGrpSpPr/>
        <p:nvPr/>
      </p:nvGrpSpPr>
      <p:grpSpPr>
        <a:xfrm>
          <a:off y="0" x="0"/>
          <a:ext cy="0" cx="0"/>
          <a:chOff y="0" x="0"/>
          <a:chExt cy="0" cx="0"/>
        </a:xfrm>
      </p:grpSpPr>
      <p:sp>
        <p:nvSpPr>
          <p:cNvPr id="390" name="Shape 390"/>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Sampling Rate</a:t>
            </a:r>
          </a:p>
        </p:txBody>
      </p:sp>
      <p:sp>
        <p:nvSpPr>
          <p:cNvPr id="391" name="Shape 391"/>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Number of times per second that sound is measured during the recording process.</a:t>
            </a:r>
          </a:p>
          <a:p>
            <a:pPr algn="l" rtl="0" lvl="1" marR="0" indent="-285750" marL="742950">
              <a:lnSpc>
                <a:spcPct val="100000"/>
              </a:lnSpc>
              <a:spcBef>
                <a:spcPts val="480"/>
              </a:spcBef>
              <a:spcAft>
                <a:spcPts val="0"/>
              </a:spcAft>
              <a:buClr>
                <a:srgbClr val="00279F"/>
              </a:buClr>
              <a:buSzPct val="100000"/>
              <a:buFont typeface="Arial"/>
              <a:buChar char="▪"/>
            </a:pPr>
            <a:r>
              <a:rPr strike="noStrike" u="none" b="0" cap="none" baseline="0" sz="2400" lang="en-US" i="0">
                <a:solidFill>
                  <a:schemeClr val="dk1"/>
                </a:solidFill>
                <a:latin typeface="Arial"/>
                <a:ea typeface="Arial"/>
                <a:cs typeface="Arial"/>
                <a:sym typeface="Arial"/>
              </a:rPr>
              <a:t>1000 samples per second = 1 KHz (kilohertz)</a:t>
            </a:r>
          </a:p>
          <a:p>
            <a:pPr algn="l" rtl="0" lvl="1" marR="0" indent="-285750" marL="742950">
              <a:lnSpc>
                <a:spcPct val="100000"/>
              </a:lnSpc>
              <a:spcBef>
                <a:spcPts val="480"/>
              </a:spcBef>
              <a:spcAft>
                <a:spcPts val="0"/>
              </a:spcAft>
              <a:buClr>
                <a:srgbClr val="00279F"/>
              </a:buClr>
              <a:buSzPct val="100000"/>
              <a:buFont typeface="Arial"/>
              <a:buChar char="▪"/>
            </a:pPr>
            <a:r>
              <a:rPr strike="noStrike" u="none" b="0" cap="none" baseline="0" sz="2400" lang="en-US" i="0">
                <a:solidFill>
                  <a:schemeClr val="dk1"/>
                </a:solidFill>
                <a:latin typeface="Arial"/>
                <a:ea typeface="Arial"/>
                <a:cs typeface="Arial"/>
                <a:sym typeface="Arial"/>
              </a:rPr>
              <a:t>Example:  Audio CD sampling rate = 44.1KHz</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Height of each sample saved as:</a:t>
            </a:r>
          </a:p>
          <a:p>
            <a:pPr algn="l" rtl="0" lvl="1" marR="0" indent="-285750" marL="742950">
              <a:lnSpc>
                <a:spcPct val="100000"/>
              </a:lnSpc>
              <a:spcBef>
                <a:spcPts val="480"/>
              </a:spcBef>
              <a:spcAft>
                <a:spcPts val="0"/>
              </a:spcAft>
              <a:buClr>
                <a:srgbClr val="00279F"/>
              </a:buClr>
              <a:buSzPct val="100000"/>
              <a:buFont typeface="Arial"/>
              <a:buChar char="▪"/>
            </a:pPr>
            <a:r>
              <a:rPr strike="noStrike" u="none" b="0" cap="none" baseline="0" sz="2400" lang="en-US" i="0">
                <a:solidFill>
                  <a:schemeClr val="dk1"/>
                </a:solidFill>
                <a:latin typeface="Arial"/>
                <a:ea typeface="Arial"/>
                <a:cs typeface="Arial"/>
                <a:sym typeface="Arial"/>
              </a:rPr>
              <a:t>8-bit number for radio-quality recordings</a:t>
            </a:r>
          </a:p>
          <a:p>
            <a:pPr algn="l" rtl="0" lvl="1" marR="0" indent="-285750" marL="742950">
              <a:lnSpc>
                <a:spcPct val="100000"/>
              </a:lnSpc>
              <a:spcBef>
                <a:spcPts val="480"/>
              </a:spcBef>
              <a:spcAft>
                <a:spcPts val="0"/>
              </a:spcAft>
              <a:buClr>
                <a:srgbClr val="00279F"/>
              </a:buClr>
              <a:buSzPct val="100000"/>
              <a:buFont typeface="Arial"/>
              <a:buChar char="▪"/>
            </a:pPr>
            <a:r>
              <a:rPr strike="noStrike" u="none" b="0" cap="none" baseline="0" sz="2400" lang="en-US" i="0">
                <a:solidFill>
                  <a:schemeClr val="dk1"/>
                </a:solidFill>
                <a:latin typeface="Arial"/>
                <a:ea typeface="Arial"/>
                <a:cs typeface="Arial"/>
                <a:sym typeface="Arial"/>
              </a:rPr>
              <a:t>16-bit number for high-fidelity recordings</a:t>
            </a:r>
          </a:p>
          <a:p>
            <a:pPr algn="l" rtl="0" lvl="1" marR="0" indent="-285750" marL="742950">
              <a:lnSpc>
                <a:spcPct val="100000"/>
              </a:lnSpc>
              <a:spcBef>
                <a:spcPts val="480"/>
              </a:spcBef>
              <a:spcAft>
                <a:spcPts val="0"/>
              </a:spcAft>
              <a:buClr>
                <a:srgbClr val="00279F"/>
              </a:buClr>
              <a:buSzPct val="100000"/>
              <a:buFont typeface="Arial"/>
              <a:buChar char="▪"/>
            </a:pPr>
            <a:r>
              <a:rPr strike="noStrike" u="none" b="0" cap="none" baseline="0" sz="2400" lang="en-US" i="0">
                <a:solidFill>
                  <a:schemeClr val="dk1"/>
                </a:solidFill>
                <a:latin typeface="Arial"/>
                <a:ea typeface="Arial"/>
                <a:cs typeface="Arial"/>
                <a:sym typeface="Arial"/>
              </a:rPr>
              <a:t>2 x 16-bits for stereo</a:t>
            </a:r>
          </a:p>
        </p:txBody>
      </p:sp>
      <p:sp>
        <p:nvSpPr>
          <p:cNvPr id="392" name="Shape 39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393" name="Shape 393"/>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8" name="Shape 398"/>
        <p:cNvGrpSpPr/>
        <p:nvPr/>
      </p:nvGrpSpPr>
      <p:grpSpPr>
        <a:xfrm>
          <a:off y="0" x="0"/>
          <a:ext cy="0" cx="0"/>
          <a:chOff y="0" x="0"/>
          <a:chExt cy="0" cx="0"/>
        </a:xfrm>
      </p:grpSpPr>
      <p:sp>
        <p:nvSpPr>
          <p:cNvPr id="399" name="Shape 399"/>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Audio</a:t>
            </a:r>
            <a:r>
              <a:rPr strike="noStrike" u="none" b="1" cap="none" baseline="0" sz="4400" lang="en-US" i="1">
                <a:solidFill>
                  <a:srgbClr val="000080"/>
                </a:solidFill>
                <a:latin typeface="Arial"/>
                <a:ea typeface="Arial"/>
                <a:cs typeface="Arial"/>
                <a:sym typeface="Arial"/>
              </a:rPr>
              <a:t> </a:t>
            </a:r>
            <a:r>
              <a:rPr strike="noStrike" u="none" b="1" cap="none" baseline="0" sz="4400" lang="en-US" i="0">
                <a:solidFill>
                  <a:srgbClr val="000080"/>
                </a:solidFill>
                <a:latin typeface="Arial"/>
                <a:ea typeface="Arial"/>
                <a:cs typeface="Arial"/>
                <a:sym typeface="Arial"/>
              </a:rPr>
              <a:t>Formats</a:t>
            </a:r>
          </a:p>
        </p:txBody>
      </p:sp>
      <p:sp>
        <p:nvSpPr>
          <p:cNvPr id="400" name="Shape 400"/>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80000"/>
              </a:lnSpc>
              <a:spcBef>
                <a:spcPts val="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MP3</a:t>
            </a:r>
            <a:r>
              <a:rPr strike="noStrike" u="none" b="0" cap="none" baseline="0" sz="2800" lang="en-US" i="0">
                <a:solidFill>
                  <a:schemeClr val="dk1"/>
                </a:solidFill>
                <a:latin typeface="Arial"/>
                <a:ea typeface="Arial"/>
                <a:cs typeface="Arial"/>
                <a:sym typeface="Arial"/>
              </a:rPr>
              <a:t> </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Derivative of MPEG-2 (ISO </a:t>
            </a:r>
            <a:r>
              <a:rPr strike="noStrike" u="none" b="0" cap="none" baseline="0" sz="2400" lang="en-US" i="1">
                <a:solidFill>
                  <a:srgbClr val="000080"/>
                </a:solidFill>
                <a:latin typeface="Arial"/>
                <a:ea typeface="Arial"/>
                <a:cs typeface="Arial"/>
                <a:sym typeface="Arial"/>
              </a:rPr>
              <a:t>M</a:t>
            </a:r>
            <a:r>
              <a:rPr strike="noStrike" u="none" b="0" cap="none" baseline="0" sz="2400" lang="en-US" i="0">
                <a:solidFill>
                  <a:schemeClr val="dk1"/>
                </a:solidFill>
                <a:latin typeface="Arial"/>
                <a:ea typeface="Arial"/>
                <a:cs typeface="Arial"/>
                <a:sym typeface="Arial"/>
              </a:rPr>
              <a:t>oving</a:t>
            </a:r>
            <a:r>
              <a:rPr strike="noStrike" u="none" b="0" cap="none" baseline="0" sz="2400" lang="en-US" i="1">
                <a:solidFill>
                  <a:schemeClr val="dk1"/>
                </a:solidFill>
                <a:latin typeface="Arial"/>
                <a:ea typeface="Arial"/>
                <a:cs typeface="Arial"/>
                <a:sym typeface="Arial"/>
              </a:rPr>
              <a:t> </a:t>
            </a:r>
            <a:r>
              <a:rPr strike="noStrike" u="none" b="0" cap="none" baseline="0" sz="2400" lang="en-US" i="1">
                <a:solidFill>
                  <a:srgbClr val="000080"/>
                </a:solidFill>
                <a:latin typeface="Arial"/>
                <a:ea typeface="Arial"/>
                <a:cs typeface="Arial"/>
                <a:sym typeface="Arial"/>
              </a:rPr>
              <a:t>P</a:t>
            </a:r>
            <a:r>
              <a:rPr strike="noStrike" u="none" b="0" cap="none" baseline="0" sz="2400" lang="en-US" i="0">
                <a:solidFill>
                  <a:schemeClr val="dk1"/>
                </a:solidFill>
                <a:latin typeface="Arial"/>
                <a:ea typeface="Arial"/>
                <a:cs typeface="Arial"/>
                <a:sym typeface="Arial"/>
              </a:rPr>
              <a:t>icture</a:t>
            </a:r>
            <a:r>
              <a:rPr strike="noStrike" u="none" b="0" cap="none" baseline="0" sz="2400" lang="en-US" i="1">
                <a:solidFill>
                  <a:schemeClr val="dk1"/>
                </a:solidFill>
                <a:latin typeface="Arial"/>
                <a:ea typeface="Arial"/>
                <a:cs typeface="Arial"/>
                <a:sym typeface="Arial"/>
              </a:rPr>
              <a:t> </a:t>
            </a:r>
            <a:r>
              <a:rPr strike="noStrike" u="none" b="0" cap="none" baseline="0" sz="2400" lang="en-US" i="1">
                <a:solidFill>
                  <a:srgbClr val="000080"/>
                </a:solidFill>
                <a:latin typeface="Arial"/>
                <a:ea typeface="Arial"/>
                <a:cs typeface="Arial"/>
                <a:sym typeface="Arial"/>
              </a:rPr>
              <a:t>E</a:t>
            </a:r>
            <a:r>
              <a:rPr strike="noStrike" u="none" b="0" cap="none" baseline="0" sz="2400" lang="en-US" i="0">
                <a:solidFill>
                  <a:schemeClr val="dk1"/>
                </a:solidFill>
                <a:latin typeface="Arial"/>
                <a:ea typeface="Arial"/>
                <a:cs typeface="Arial"/>
                <a:sym typeface="Arial"/>
              </a:rPr>
              <a:t>xperts</a:t>
            </a:r>
            <a:r>
              <a:rPr strike="noStrike" u="none" b="0" cap="none" baseline="0" sz="2400" lang="en-US" i="1">
                <a:solidFill>
                  <a:schemeClr val="dk1"/>
                </a:solidFill>
                <a:latin typeface="Arial"/>
                <a:ea typeface="Arial"/>
                <a:cs typeface="Arial"/>
                <a:sym typeface="Arial"/>
              </a:rPr>
              <a:t> </a:t>
            </a:r>
            <a:r>
              <a:rPr strike="noStrike" u="none" b="0" cap="none" baseline="0" sz="2400" lang="en-US" i="1">
                <a:solidFill>
                  <a:srgbClr val="000080"/>
                </a:solidFill>
                <a:latin typeface="Arial"/>
                <a:ea typeface="Arial"/>
                <a:cs typeface="Arial"/>
                <a:sym typeface="Arial"/>
              </a:rPr>
              <a:t>G</a:t>
            </a:r>
            <a:r>
              <a:rPr strike="noStrike" u="none" b="0" cap="none" baseline="0" sz="2400" lang="en-US" i="1">
                <a:solidFill>
                  <a:schemeClr val="dk1"/>
                </a:solidFill>
                <a:latin typeface="Arial"/>
                <a:ea typeface="Arial"/>
                <a:cs typeface="Arial"/>
                <a:sym typeface="Arial"/>
              </a:rPr>
              <a:t>r</a:t>
            </a:r>
            <a:r>
              <a:rPr strike="noStrike" u="none" b="0" cap="none" baseline="0" sz="2400" lang="en-US" i="0">
                <a:solidFill>
                  <a:schemeClr val="dk1"/>
                </a:solidFill>
                <a:latin typeface="Arial"/>
                <a:ea typeface="Arial"/>
                <a:cs typeface="Arial"/>
                <a:sym typeface="Arial"/>
              </a:rPr>
              <a:t>oup)</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Uses psychoacoustic compression techniques to reduce storage requirements</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WAV</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Developed by Microsoft as part of its multimedia specification</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General-purpose format for storing and reproducing small snippets of sound</a:t>
            </a:r>
          </a:p>
        </p:txBody>
      </p:sp>
      <p:sp>
        <p:nvSpPr>
          <p:cNvPr id="401" name="Shape 401"/>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402" name="Shape 402"/>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7" name="Shape 407"/>
        <p:cNvGrpSpPr/>
        <p:nvPr/>
      </p:nvGrpSpPr>
      <p:grpSpPr>
        <a:xfrm>
          <a:off y="0" x="0"/>
          <a:ext cy="0" cx="0"/>
          <a:chOff y="0" x="0"/>
          <a:chExt cy="0" cx="0"/>
        </a:xfrm>
      </p:grpSpPr>
      <p:sp>
        <p:nvSpPr>
          <p:cNvPr id="408" name="Shape 408"/>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Audio Data Formats</a:t>
            </a:r>
          </a:p>
        </p:txBody>
      </p:sp>
      <p:pic>
        <p:nvPicPr>
          <p:cNvPr id="409" name="Shape 409"/>
          <p:cNvPicPr preferRelativeResize="0"/>
          <p:nvPr/>
        </p:nvPicPr>
        <p:blipFill rotWithShape="1">
          <a:blip r:embed="rId3">
            <a:alphaModFix/>
          </a:blip>
          <a:srcRect t="0" b="0" r="0" l="0"/>
          <a:stretch/>
        </p:blipFill>
        <p:spPr>
          <a:xfrm>
            <a:off y="4572000" x="1981200"/>
            <a:ext cy="1873249" cx="6121400"/>
          </a:xfrm>
          <a:prstGeom prst="rect">
            <a:avLst/>
          </a:prstGeom>
          <a:noFill/>
          <a:ln>
            <a:noFill/>
          </a:ln>
        </p:spPr>
      </p:pic>
      <p:sp>
        <p:nvSpPr>
          <p:cNvPr id="410" name="Shape 410"/>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411" name="Shape 411"/>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pic>
        <p:nvPicPr>
          <p:cNvPr id="412" name="Shape 412"/>
          <p:cNvPicPr preferRelativeResize="0"/>
          <p:nvPr/>
        </p:nvPicPr>
        <p:blipFill rotWithShape="1">
          <a:blip r:embed="rId4">
            <a:alphaModFix/>
          </a:blip>
          <a:srcRect t="0" b="0" r="0" l="0"/>
          <a:stretch/>
        </p:blipFill>
        <p:spPr>
          <a:xfrm>
            <a:off y="1447800" x="990600"/>
            <a:ext cy="2814637" cx="7227886"/>
          </a:xfrm>
          <a:prstGeom prst="rect">
            <a:avLst/>
          </a:prstGeom>
          <a:noFill/>
          <a:ln>
            <a:noFill/>
          </a:ln>
        </p:spPr>
      </p:pic>
      <p:sp>
        <p:nvSpPr>
          <p:cNvPr id="413" name="Shape 413"/>
          <p:cNvSpPr txBox="1"/>
          <p:nvPr/>
        </p:nvSpPr>
        <p:spPr>
          <a:xfrm>
            <a:off y="5791200" x="3048000"/>
            <a:ext cy="338136" cx="1066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WAV file</a:t>
            </a:r>
          </a:p>
        </p:txBody>
      </p:sp>
      <p:cxnSp>
        <p:nvCxnSpPr>
          <p:cNvPr id="414" name="Shape 414"/>
          <p:cNvCxnSpPr/>
          <p:nvPr/>
        </p:nvCxnSpPr>
        <p:spPr>
          <a:xfrm>
            <a:off y="4343400" x="838200"/>
            <a:ext cy="1587" cx="7848599"/>
          </a:xfrm>
          <a:prstGeom prst="straightConnector1">
            <a:avLst/>
          </a:prstGeom>
          <a:noFill/>
          <a:ln w="38100" cap="rnd">
            <a:solidFill>
              <a:schemeClr val="dk1"/>
            </a:solidFill>
            <a:prstDash val="solid"/>
            <a:miter/>
            <a:headEnd w="med" len="med" type="none"/>
            <a:tailEnd w="med" len="med" type="none"/>
          </a:ln>
        </p:spPr>
      </p:cxn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9" name="Shape 419"/>
        <p:cNvGrpSpPr/>
        <p:nvPr/>
      </p:nvGrpSpPr>
      <p:grpSpPr>
        <a:xfrm>
          <a:off y="0" x="0"/>
          <a:ext cy="0" cx="0"/>
          <a:chOff y="0" x="0"/>
          <a:chExt cy="0" cx="0"/>
        </a:xfrm>
      </p:grpSpPr>
      <p:sp>
        <p:nvSpPr>
          <p:cNvPr id="420" name="Shape 420"/>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Data Compression</a:t>
            </a:r>
          </a:p>
        </p:txBody>
      </p:sp>
      <p:sp>
        <p:nvSpPr>
          <p:cNvPr id="421" name="Shape 421"/>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400" lang="en-US" i="1">
                <a:solidFill>
                  <a:srgbClr val="000080"/>
                </a:solidFill>
                <a:latin typeface="Arial"/>
                <a:ea typeface="Arial"/>
                <a:cs typeface="Arial"/>
                <a:sym typeface="Arial"/>
              </a:rPr>
              <a:t>Compression</a:t>
            </a:r>
            <a:r>
              <a:rPr strike="noStrike" u="none" b="0" cap="none" baseline="0" sz="2400" lang="en-US" i="0">
                <a:solidFill>
                  <a:schemeClr val="dk1"/>
                </a:solidFill>
                <a:latin typeface="Arial"/>
                <a:ea typeface="Arial"/>
                <a:cs typeface="Arial"/>
                <a:sym typeface="Arial"/>
              </a:rPr>
              <a:t>:  recoding data so that it requires fewer bytes of storage space</a:t>
            </a:r>
            <a:r>
              <a:rPr strike="noStrike" u="none" b="0" cap="none" baseline="0" sz="2400" lang="en-US" i="1">
                <a:solidFill>
                  <a:schemeClr val="hlink"/>
                </a:solidFill>
                <a:latin typeface="Arial"/>
                <a:ea typeface="Arial"/>
                <a:cs typeface="Arial"/>
                <a:sym typeface="Arial"/>
              </a:rPr>
              <a:t>.</a:t>
            </a:r>
          </a:p>
          <a:p>
            <a:pPr algn="l" rtl="0" lvl="0" marR="0" indent="-342900" marL="342900">
              <a:lnSpc>
                <a:spcPct val="90000"/>
              </a:lnSpc>
              <a:spcBef>
                <a:spcPts val="480"/>
              </a:spcBef>
              <a:spcAft>
                <a:spcPts val="0"/>
              </a:spcAft>
              <a:buClr>
                <a:srgbClr val="000080"/>
              </a:buClr>
              <a:buSzPct val="100000"/>
              <a:buFont typeface="Arial"/>
              <a:buChar char="▪"/>
            </a:pPr>
            <a:r>
              <a:rPr strike="noStrike" u="none" b="0" cap="none" baseline="0" sz="2400" lang="en-US" i="1">
                <a:solidFill>
                  <a:srgbClr val="000080"/>
                </a:solidFill>
                <a:latin typeface="Arial"/>
                <a:ea typeface="Arial"/>
                <a:cs typeface="Arial"/>
                <a:sym typeface="Arial"/>
              </a:rPr>
              <a:t>Compression ratio</a:t>
            </a:r>
            <a:r>
              <a:rPr strike="noStrike" u="none" b="0" cap="none" baseline="0" sz="2400" lang="en-US" i="0">
                <a:solidFill>
                  <a:schemeClr val="dk1"/>
                </a:solidFill>
                <a:latin typeface="Arial"/>
                <a:ea typeface="Arial"/>
                <a:cs typeface="Arial"/>
                <a:sym typeface="Arial"/>
              </a:rPr>
              <a:t>: the amount file is shrunk</a:t>
            </a:r>
          </a:p>
          <a:p>
            <a:pPr algn="l" rtl="0" lvl="0" marR="0" indent="-342900" marL="342900">
              <a:lnSpc>
                <a:spcPct val="90000"/>
              </a:lnSpc>
              <a:spcBef>
                <a:spcPts val="480"/>
              </a:spcBef>
              <a:spcAft>
                <a:spcPts val="0"/>
              </a:spcAft>
              <a:buClr>
                <a:srgbClr val="000080"/>
              </a:buClr>
              <a:buSzPct val="100000"/>
              <a:buFont typeface="Arial"/>
              <a:buChar char="▪"/>
            </a:pPr>
            <a:r>
              <a:rPr strike="noStrike" u="none" b="0" cap="none" baseline="0" sz="2400" lang="en-US" i="1">
                <a:solidFill>
                  <a:srgbClr val="000080"/>
                </a:solidFill>
                <a:latin typeface="Arial"/>
                <a:ea typeface="Arial"/>
                <a:cs typeface="Arial"/>
                <a:sym typeface="Arial"/>
              </a:rPr>
              <a:t>Lossless</a:t>
            </a:r>
            <a:r>
              <a:rPr strike="noStrike" u="none" b="0" cap="none" baseline="0" sz="2400" lang="en-US" i="0">
                <a:solidFill>
                  <a:schemeClr val="dk1"/>
                </a:solidFill>
                <a:latin typeface="Arial"/>
                <a:ea typeface="Arial"/>
                <a:cs typeface="Arial"/>
                <a:sym typeface="Arial"/>
              </a:rPr>
              <a:t>: inverse algorithm restores data to exact original form</a:t>
            </a:r>
          </a:p>
          <a:p>
            <a:pPr algn="l" rtl="0" lvl="1" marR="0" indent="-285750" marL="742950">
              <a:lnSpc>
                <a:spcPct val="9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Examples:  GIF, PCX, TIFF</a:t>
            </a:r>
          </a:p>
          <a:p>
            <a:pPr algn="l" rtl="0" lvl="0" marR="0" indent="-342900" marL="342900">
              <a:lnSpc>
                <a:spcPct val="90000"/>
              </a:lnSpc>
              <a:spcBef>
                <a:spcPts val="480"/>
              </a:spcBef>
              <a:spcAft>
                <a:spcPts val="0"/>
              </a:spcAft>
              <a:buClr>
                <a:srgbClr val="000080"/>
              </a:buClr>
              <a:buSzPct val="100000"/>
              <a:buFont typeface="Arial"/>
              <a:buChar char="▪"/>
            </a:pPr>
            <a:r>
              <a:rPr strike="noStrike" u="none" b="0" cap="none" baseline="0" sz="2400" lang="en-US" i="1">
                <a:solidFill>
                  <a:srgbClr val="000080"/>
                </a:solidFill>
                <a:latin typeface="Arial"/>
                <a:ea typeface="Arial"/>
                <a:cs typeface="Arial"/>
                <a:sym typeface="Arial"/>
              </a:rPr>
              <a:t>Lossy</a:t>
            </a:r>
            <a:r>
              <a:rPr strike="noStrike" u="none" b="0" cap="none" baseline="0" sz="2400" lang="en-US" i="0">
                <a:solidFill>
                  <a:schemeClr val="dk1"/>
                </a:solidFill>
                <a:latin typeface="Arial"/>
                <a:ea typeface="Arial"/>
                <a:cs typeface="Arial"/>
                <a:sym typeface="Arial"/>
              </a:rPr>
              <a:t>: trades off data degradation for file size and download speed</a:t>
            </a:r>
          </a:p>
          <a:p>
            <a:pPr algn="l" rtl="0" lvl="1" marR="0" indent="-285750" marL="742950">
              <a:lnSpc>
                <a:spcPct val="9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Much higher compression ratios, often 10 to 1</a:t>
            </a:r>
          </a:p>
          <a:p>
            <a:pPr algn="l" rtl="0" lvl="1" marR="0" indent="-285750" marL="742950">
              <a:lnSpc>
                <a:spcPct val="9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Example:  JPEG </a:t>
            </a:r>
          </a:p>
          <a:p>
            <a:pPr algn="l" rtl="0" lvl="1" marR="0" indent="-285750" marL="742950">
              <a:lnSpc>
                <a:spcPct val="9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Common in multimedia </a:t>
            </a:r>
          </a:p>
          <a:p>
            <a:pPr algn="l" rtl="0" lvl="0" marR="0" indent="-342900" marL="342900">
              <a:lnSpc>
                <a:spcPct val="9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MPEG-2: uses both forms for ratios of 100:1</a:t>
            </a:r>
          </a:p>
          <a:p>
            <a:pPr algn="l" rtl="0" lvl="0" marR="0" indent="-190500" marL="342900">
              <a:spcBef>
                <a:spcPts val="480"/>
              </a:spcBef>
              <a:spcAft>
                <a:spcPts val="0"/>
              </a:spcAft>
              <a:buClr>
                <a:srgbClr val="000080"/>
              </a:buClr>
              <a:buFont typeface="Arial"/>
              <a:buNone/>
            </a:pPr>
            <a:r>
              <a:t/>
            </a:r>
            <a:endParaRPr strike="noStrike" u="none" b="0" cap="none" baseline="0" sz="2400" i="0">
              <a:solidFill>
                <a:schemeClr val="dk1"/>
              </a:solidFill>
              <a:latin typeface="Arial"/>
              <a:ea typeface="Arial"/>
              <a:cs typeface="Arial"/>
              <a:sym typeface="Arial"/>
            </a:endParaRPr>
          </a:p>
        </p:txBody>
      </p:sp>
      <p:sp>
        <p:nvSpPr>
          <p:cNvPr id="422" name="Shape 42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423" name="Shape 423"/>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8" name="Shape 428"/>
        <p:cNvGrpSpPr/>
        <p:nvPr/>
      </p:nvGrpSpPr>
      <p:grpSpPr>
        <a:xfrm>
          <a:off y="0" x="0"/>
          <a:ext cy="0" cx="0"/>
          <a:chOff y="0" x="0"/>
          <a:chExt cy="0" cx="0"/>
        </a:xfrm>
      </p:grpSpPr>
      <p:sp>
        <p:nvSpPr>
          <p:cNvPr id="429" name="Shape 429"/>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Page Description Languages</a:t>
            </a:r>
          </a:p>
        </p:txBody>
      </p:sp>
      <p:sp>
        <p:nvSpPr>
          <p:cNvPr id="430" name="Shape 430"/>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Describe layout of objects on a displayed or printed page</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Objects may include text, object images, bitmap images, multimedia objects, and other data formats</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Examples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HTML, XHTML, XML</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PDF</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Postscript</a:t>
            </a:r>
          </a:p>
        </p:txBody>
      </p:sp>
      <p:sp>
        <p:nvSpPr>
          <p:cNvPr id="431" name="Shape 431"/>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432" name="Shape 43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6" name="Shape 436"/>
        <p:cNvGrpSpPr/>
        <p:nvPr/>
      </p:nvGrpSpPr>
      <p:grpSpPr>
        <a:xfrm>
          <a:off y="0" x="0"/>
          <a:ext cy="0" cx="0"/>
          <a:chOff y="0" x="0"/>
          <a:chExt cy="0" cx="0"/>
        </a:xfrm>
      </p:grpSpPr>
      <p:sp>
        <p:nvSpPr>
          <p:cNvPr id="437" name="Shape 437"/>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Internal Computer Data Format</a:t>
            </a:r>
          </a:p>
        </p:txBody>
      </p:sp>
      <p:sp>
        <p:nvSpPr>
          <p:cNvPr id="438" name="Shape 438"/>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All data stored as binary numbers</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Interpreted based on</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Operations computer can perform</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Data types supported by programming language used to create application</a:t>
            </a:r>
          </a:p>
        </p:txBody>
      </p:sp>
      <p:sp>
        <p:nvSpPr>
          <p:cNvPr id="439" name="Shape 439"/>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440" name="Shape 440"/>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5" name="Shape 445"/>
        <p:cNvGrpSpPr/>
        <p:nvPr/>
      </p:nvGrpSpPr>
      <p:grpSpPr>
        <a:xfrm>
          <a:off y="0" x="0"/>
          <a:ext cy="0" cx="0"/>
          <a:chOff y="0" x="0"/>
          <a:chExt cy="0" cx="0"/>
        </a:xfrm>
      </p:grpSpPr>
      <p:sp>
        <p:nvSpPr>
          <p:cNvPr id="446" name="Shape 446"/>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5 Simple Data Types</a:t>
            </a:r>
          </a:p>
        </p:txBody>
      </p:sp>
      <p:sp>
        <p:nvSpPr>
          <p:cNvPr id="447" name="Shape 447"/>
          <p:cNvSpPr txBox="1"/>
          <p:nvPr>
            <p:ph idx="1" type="body"/>
          </p:nvPr>
        </p:nvSpPr>
        <p:spPr>
          <a:xfrm>
            <a:off y="1524000" x="914400"/>
            <a:ext cy="4525961" cx="7924799"/>
          </a:xfrm>
          <a:prstGeom prst="rect">
            <a:avLst/>
          </a:prstGeom>
          <a:noFill/>
          <a:ln>
            <a:noFill/>
          </a:ln>
        </p:spPr>
        <p:txBody>
          <a:bodyPr bIns="45700" rIns="91425" lIns="91425" tIns="45700" anchor="t" anchorCtr="0">
            <a:spAutoFit/>
          </a:bodyPr>
          <a:lstStyle/>
          <a:p>
            <a:pPr algn="l" rtl="0" lvl="0" marR="0" indent="-342900" marL="342900">
              <a:lnSpc>
                <a:spcPct val="8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Boolean: 2-valued variables or constants with values of true or false</a:t>
            </a:r>
          </a:p>
          <a:p>
            <a:pPr algn="l" rtl="0" lvl="0" marR="0" indent="-342900" marL="342900">
              <a:lnSpc>
                <a:spcPct val="8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Char: Variable or constant that holds alphanumeric character</a:t>
            </a:r>
          </a:p>
          <a:p>
            <a:pPr algn="l" rtl="0" lvl="0" marR="0" indent="-342900" marL="342900">
              <a:lnSpc>
                <a:spcPct val="8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Enumerated</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User-defined data types with possible values listed in definition</a:t>
            </a:r>
          </a:p>
          <a:p>
            <a:pPr algn="l" rtl="0" lvl="2" marR="0" indent="-228600" marL="1143000">
              <a:lnSpc>
                <a:spcPct val="80000"/>
              </a:lnSpc>
              <a:spcBef>
                <a:spcPts val="360"/>
              </a:spcBef>
              <a:spcAft>
                <a:spcPts val="0"/>
              </a:spcAft>
              <a:buClr>
                <a:srgbClr val="000080"/>
              </a:buClr>
              <a:buSzPct val="50000"/>
              <a:buFont typeface="Arial"/>
              <a:buChar char="•"/>
            </a:pPr>
            <a:r>
              <a:rPr strike="noStrike" u="none" b="0" cap="none" baseline="0" sz="1800" lang="en-US" i="0">
                <a:solidFill>
                  <a:schemeClr val="dk1"/>
                </a:solidFill>
                <a:latin typeface="Arial"/>
                <a:ea typeface="Arial"/>
                <a:cs typeface="Arial"/>
                <a:sym typeface="Arial"/>
              </a:rPr>
              <a:t>Type DayOfWeek = Mon, Tues, Wed, Thurs, Fri, Sat, Sun </a:t>
            </a:r>
          </a:p>
          <a:p>
            <a:pPr algn="l" rtl="0" lvl="0" marR="0" indent="-342900" marL="342900">
              <a:lnSpc>
                <a:spcPct val="8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Integer: positive or negative whole numbers</a:t>
            </a:r>
          </a:p>
          <a:p>
            <a:pPr algn="l" rtl="0" lvl="0" marR="0" indent="-342900" marL="342900">
              <a:lnSpc>
                <a:spcPct val="8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Real</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Numbers with a decimal point</a:t>
            </a:r>
          </a:p>
          <a:p>
            <a:pPr algn="l" rtl="0" lvl="1" marR="0" indent="-285750" marL="742950">
              <a:lnSpc>
                <a:spcPct val="8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Numbers whose magnitude, large or small, exceeds computer’s capability to store as an integer</a:t>
            </a:r>
          </a:p>
        </p:txBody>
      </p:sp>
      <p:sp>
        <p:nvSpPr>
          <p:cNvPr id="448" name="Shape 448"/>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449" name="Shape 449"/>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2" name="Shape 112"/>
        <p:cNvGrpSpPr/>
        <p:nvPr/>
      </p:nvGrpSpPr>
      <p:grpSpPr>
        <a:xfrm>
          <a:off y="0" x="0"/>
          <a:ext cy="0" cx="0"/>
          <a:chOff y="0" x="0"/>
          <a:chExt cy="0" cx="0"/>
        </a:xfrm>
      </p:grpSpPr>
      <p:sp>
        <p:nvSpPr>
          <p:cNvPr id="113" name="Shape 113"/>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Common Data Representations</a:t>
            </a:r>
          </a:p>
        </p:txBody>
      </p:sp>
      <p:graphicFrame>
        <p:nvGraphicFramePr>
          <p:cNvPr id="114" name="Shape 114"/>
          <p:cNvGraphicFramePr/>
          <p:nvPr/>
        </p:nvGraphicFramePr>
        <p:xfrm>
          <a:off y="1524000" x="914400"/>
          <a:ext cy="3000000" cx="3000000"/>
        </p:xfrm>
        <a:graphic>
          <a:graphicData uri="http://schemas.openxmlformats.org/drawingml/2006/table">
            <a:tbl>
              <a:tblPr>
                <a:noFill/>
                <a:tableStyleId>{E84B45CB-7C56-4380-A1D5-A8792E2916CB}</a:tableStyleId>
              </a:tblPr>
              <a:tblGrid>
                <a:gridCol w="3200400"/>
                <a:gridCol w="4572000"/>
              </a:tblGrid>
              <a:tr h="442900">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Type of Data</a:t>
                      </a:r>
                    </a:p>
                  </a:txBody>
                  <a:tcPr marR="0" marB="0" marT="0" marL="0">
                    <a:lnL w="19050" cap="flat">
                      <a:solidFill>
                        <a:srgbClr val="FF9F1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Standard(s)</a:t>
                      </a:r>
                    </a:p>
                  </a:txBody>
                  <a:tcPr marR="0" marB="0" marT="0" marL="0">
                    <a:lnL w="19050" cap="flat">
                      <a:solidFill>
                        <a:schemeClr val="lt1"/>
                      </a:solidFill>
                      <a:prstDash val="solid"/>
                      <a:round/>
                      <a:headEnd w="med" len="med" type="none"/>
                      <a:tailEnd w="med" len="med" type="none"/>
                    </a:lnL>
                    <a:lnR w="19050" cap="flat">
                      <a:solidFill>
                        <a:srgbClr val="FF9F1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44450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Alphanumeric</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Unicode, ASCII, EDCDIC</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112712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Image (bitmapped)</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rgbClr val="000080"/>
                        </a:buClr>
                        <a:buSzPct val="100000"/>
                        <a:buFont typeface="Arial"/>
                        <a:buChar char="▪"/>
                      </a:pPr>
                      <a:r>
                        <a:rPr strike="noStrike" u="none" b="0" cap="none" baseline="0" sz="2000" lang="en-US" i="0">
                          <a:solidFill>
                            <a:schemeClr val="dk1"/>
                          </a:solidFill>
                          <a:latin typeface="Arial"/>
                          <a:ea typeface="Arial"/>
                          <a:cs typeface="Arial"/>
                          <a:sym typeface="Arial"/>
                        </a:rPr>
                        <a:t>GIF (graphical image format)</a:t>
                      </a:r>
                    </a:p>
                    <a:p>
                      <a:pPr algn="l" rtl="0" lvl="0" marR="0" indent="0" marL="0">
                        <a:lnSpc>
                          <a:spcPct val="100000"/>
                        </a:lnSpc>
                        <a:spcBef>
                          <a:spcPts val="400"/>
                        </a:spcBef>
                        <a:spcAft>
                          <a:spcPts val="0"/>
                        </a:spcAft>
                        <a:buClr>
                          <a:srgbClr val="000080"/>
                        </a:buClr>
                        <a:buSzPct val="100000"/>
                        <a:buFont typeface="Arial"/>
                        <a:buChar char="▪"/>
                      </a:pPr>
                      <a:r>
                        <a:rPr strike="noStrike" u="none" b="0" cap="none" baseline="0" sz="2000" lang="en-US" i="0">
                          <a:solidFill>
                            <a:schemeClr val="dk1"/>
                          </a:solidFill>
                          <a:latin typeface="Arial"/>
                          <a:ea typeface="Arial"/>
                          <a:cs typeface="Arial"/>
                          <a:sym typeface="Arial"/>
                        </a:rPr>
                        <a:t>TIF (tagged image file format)</a:t>
                      </a:r>
                    </a:p>
                    <a:p>
                      <a:pPr algn="l" rtl="0" lvl="0" marR="0" indent="0" marL="0">
                        <a:lnSpc>
                          <a:spcPct val="100000"/>
                        </a:lnSpc>
                        <a:spcBef>
                          <a:spcPts val="400"/>
                        </a:spcBef>
                        <a:spcAft>
                          <a:spcPts val="0"/>
                        </a:spcAft>
                        <a:buClr>
                          <a:srgbClr val="000080"/>
                        </a:buClr>
                        <a:buSzPct val="100000"/>
                        <a:buFont typeface="Arial"/>
                        <a:buChar char="▪"/>
                      </a:pPr>
                      <a:r>
                        <a:rPr strike="noStrike" u="none" b="0" cap="none" baseline="0" sz="2000" lang="en-US" i="0">
                          <a:solidFill>
                            <a:schemeClr val="dk1"/>
                          </a:solidFill>
                          <a:latin typeface="Arial"/>
                          <a:ea typeface="Arial"/>
                          <a:cs typeface="Arial"/>
                          <a:sym typeface="Arial"/>
                        </a:rPr>
                        <a:t>PNG (portable network graphics)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0167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Image (object)</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PostScript, JPEG, SWF (Macromedia Flash), SVG</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4290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Outline graphics and fonts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PostScript, TrueType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4450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Sound</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WAV, AVI, MP3, MIDI, WMA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0167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Page description</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PDF (Adobe Portable Document Format), HTML, XML</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2385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Video</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Quicktime, MPEG-2, RealVideo, WMV</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115" name="Shape 115"/>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116" name="Shape 116"/>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4" name="Shape 454"/>
        <p:cNvGrpSpPr/>
        <p:nvPr/>
      </p:nvGrpSpPr>
      <p:grpSpPr>
        <a:xfrm>
          <a:off y="0" x="0"/>
          <a:ext cy="0" cx="0"/>
          <a:chOff y="0" x="0"/>
          <a:chExt cy="0" cx="0"/>
        </a:xfrm>
      </p:grpSpPr>
      <p:sp>
        <p:nvSpPr>
          <p:cNvPr id="455" name="Shape 455"/>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Copyright 2010 John Wiley &amp; Sons</a:t>
            </a:r>
          </a:p>
        </p:txBody>
      </p:sp>
      <p:sp>
        <p:nvSpPr>
          <p:cNvPr id="456" name="Shape 456"/>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0" marL="0">
              <a:lnSpc>
                <a:spcPct val="90000"/>
              </a:lnSpc>
              <a:spcBef>
                <a:spcPts val="0"/>
              </a:spcBef>
              <a:spcAft>
                <a:spcPts val="0"/>
              </a:spcAft>
              <a:buClr>
                <a:srgbClr val="000080"/>
              </a:buClr>
              <a:buSzPct val="25000"/>
              <a:buFont typeface="Arial"/>
              <a:buNone/>
            </a:pPr>
            <a:r>
              <a:rPr strike="noStrike" u="none" b="0" cap="none" baseline="0" sz="2400" lang="en-US" i="0">
                <a:solidFill>
                  <a:schemeClr val="dk1"/>
                </a:solidFill>
                <a:latin typeface="Arial"/>
                <a:ea typeface="Arial"/>
                <a:cs typeface="Arial"/>
                <a:sym typeface="Arial"/>
              </a:rPr>
              <a:t>All rights reserved.  Reproduction or translation of this work beyond that permitted in section 117 of the 1976 United States Copyright Act without express permission of the copyright owner is unlawful.  Request for further information should be addressed to the Permissions Department, John Wiley &amp; Sons, Inc.  The purchaser may make back-up copies for his/her own use only and not for distribution or resale.  The Publisher assumes no responsibility for errors, omissions, or damages caused by the use of these programs or from the use of the information contained herein.”  </a:t>
            </a:r>
          </a:p>
        </p:txBody>
      </p:sp>
      <p:sp>
        <p:nvSpPr>
          <p:cNvPr id="457" name="Shape 457"/>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458" name="Shape 458"/>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1" name="Shape 121"/>
        <p:cNvGrpSpPr/>
        <p:nvPr/>
      </p:nvGrpSpPr>
      <p:grpSpPr>
        <a:xfrm>
          <a:off y="0" x="0"/>
          <a:ext cy="0" cx="0"/>
          <a:chOff y="0" x="0"/>
          <a:chExt cy="0" cx="0"/>
        </a:xfrm>
      </p:grpSpPr>
      <p:sp>
        <p:nvSpPr>
          <p:cNvPr id="122" name="Shape 122"/>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Internal Data Representation</a:t>
            </a:r>
          </a:p>
        </p:txBody>
      </p:sp>
      <p:sp>
        <p:nvSpPr>
          <p:cNvPr id="123" name="Shape 123"/>
          <p:cNvSpPr txBox="1"/>
          <p:nvPr>
            <p:ph idx="1" type="body"/>
          </p:nvPr>
        </p:nvSpPr>
        <p:spPr>
          <a:xfrm>
            <a:off y="1524000" x="914400"/>
            <a:ext cy="4724400" cx="8001000"/>
          </a:xfrm>
          <a:prstGeom prst="rect">
            <a:avLst/>
          </a:prstGeom>
          <a:noFill/>
          <a:ln>
            <a:noFill/>
          </a:ln>
        </p:spPr>
        <p:txBody>
          <a:bodyPr bIns="45700" rIns="91425" lIns="91425" tIns="45700" anchor="t" anchorCtr="0">
            <a:spAutoFit/>
          </a:bodyPr>
          <a:lstStyle/>
          <a:p>
            <a:pPr algn="l" rtl="0" lvl="0" marR="0" indent="-342900" marL="342900">
              <a:lnSpc>
                <a:spcPct val="80000"/>
              </a:lnSpc>
              <a:spcBef>
                <a:spcPts val="0"/>
              </a:spcBef>
              <a:spcAft>
                <a:spcPts val="0"/>
              </a:spcAft>
              <a:buClr>
                <a:srgbClr val="000080"/>
              </a:buClr>
              <a:buSzPct val="100000"/>
              <a:buFont typeface="Arial"/>
              <a:buChar char="▪"/>
            </a:pPr>
            <a:r>
              <a:rPr strike="noStrike" u="none" b="0" cap="none" baseline="0" sz="2000" lang="en-US" i="0">
                <a:solidFill>
                  <a:schemeClr val="dk1"/>
                </a:solidFill>
                <a:latin typeface="Arial"/>
                <a:ea typeface="Arial"/>
                <a:cs typeface="Arial"/>
                <a:sym typeface="Arial"/>
              </a:rPr>
              <a:t>Reflects the</a:t>
            </a:r>
            <a:r>
              <a:rPr strike="noStrike" u="none" b="0" cap="none" baseline="0" sz="1800" lang="en-US" i="0">
                <a:solidFill>
                  <a:schemeClr val="dk1"/>
                </a:solidFill>
                <a:latin typeface="Arial"/>
                <a:ea typeface="Arial"/>
                <a:cs typeface="Arial"/>
                <a:sym typeface="Arial"/>
              </a:rPr>
              <a:t> </a:t>
            </a:r>
          </a:p>
          <a:p>
            <a:pPr algn="l" rtl="0" lvl="1" marR="0" indent="-285750" marL="742950">
              <a:lnSpc>
                <a:spcPct val="8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Complexity of input source</a:t>
            </a:r>
          </a:p>
          <a:p>
            <a:pPr algn="l" rtl="0" lvl="1" marR="0" indent="-285750" marL="742950">
              <a:lnSpc>
                <a:spcPct val="8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Type of processing required</a:t>
            </a:r>
          </a:p>
          <a:p>
            <a:pPr algn="l" rtl="0" lvl="0" marR="0" indent="-342900" marL="342900">
              <a:lnSpc>
                <a:spcPct val="80000"/>
              </a:lnSpc>
              <a:spcBef>
                <a:spcPts val="400"/>
              </a:spcBef>
              <a:spcAft>
                <a:spcPts val="0"/>
              </a:spcAft>
              <a:buClr>
                <a:srgbClr val="000080"/>
              </a:buClr>
              <a:buSzPct val="100000"/>
              <a:buFont typeface="Arial"/>
              <a:buChar char="▪"/>
            </a:pPr>
            <a:r>
              <a:rPr strike="noStrike" u="none" b="0" cap="none" baseline="0" sz="2000" lang="en-US" i="0">
                <a:solidFill>
                  <a:schemeClr val="dk1"/>
                </a:solidFill>
                <a:latin typeface="Arial"/>
                <a:ea typeface="Arial"/>
                <a:cs typeface="Arial"/>
                <a:sym typeface="Arial"/>
              </a:rPr>
              <a:t>Trade-offs</a:t>
            </a:r>
          </a:p>
          <a:p>
            <a:pPr algn="l" rtl="0" lvl="1" marR="0" indent="-285750" marL="742950">
              <a:lnSpc>
                <a:spcPct val="8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Accuracy and resolution</a:t>
            </a:r>
            <a:r>
              <a:rPr strike="noStrike" u="none" b="0" cap="none" baseline="0" sz="1600" lang="en-US" i="0">
                <a:solidFill>
                  <a:schemeClr val="dk1"/>
                </a:solidFill>
                <a:latin typeface="Arial"/>
                <a:ea typeface="Arial"/>
                <a:cs typeface="Arial"/>
                <a:sym typeface="Arial"/>
              </a:rPr>
              <a:t> </a:t>
            </a:r>
          </a:p>
          <a:p>
            <a:pPr algn="l" rtl="0" lvl="2" marR="0" indent="-228600" marL="1143000">
              <a:lnSpc>
                <a:spcPct val="80000"/>
              </a:lnSpc>
              <a:spcBef>
                <a:spcPts val="320"/>
              </a:spcBef>
              <a:spcAft>
                <a:spcPts val="0"/>
              </a:spcAft>
              <a:buClr>
                <a:srgbClr val="000080"/>
              </a:buClr>
              <a:buSzPct val="50000"/>
              <a:buFont typeface="Arial"/>
              <a:buChar char="•"/>
            </a:pPr>
            <a:r>
              <a:rPr strike="noStrike" u="none" b="0" cap="none" baseline="0" sz="1600" lang="en-US" i="0">
                <a:solidFill>
                  <a:schemeClr val="dk1"/>
                </a:solidFill>
                <a:latin typeface="Arial"/>
                <a:ea typeface="Arial"/>
                <a:cs typeface="Arial"/>
                <a:sym typeface="Arial"/>
              </a:rPr>
              <a:t>Simple photo vs. painting in an art book</a:t>
            </a:r>
          </a:p>
          <a:p>
            <a:pPr algn="l" rtl="0" lvl="1" marR="0" indent="-285750" marL="742950">
              <a:lnSpc>
                <a:spcPct val="8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Compactness (storage and transmission)</a:t>
            </a:r>
          </a:p>
          <a:p>
            <a:pPr algn="l" rtl="0" lvl="2" marR="0" indent="-228600" marL="1143000">
              <a:lnSpc>
                <a:spcPct val="80000"/>
              </a:lnSpc>
              <a:spcBef>
                <a:spcPts val="320"/>
              </a:spcBef>
              <a:spcAft>
                <a:spcPts val="0"/>
              </a:spcAft>
              <a:buClr>
                <a:srgbClr val="000080"/>
              </a:buClr>
              <a:buSzPct val="50000"/>
              <a:buFont typeface="Arial"/>
              <a:buChar char="•"/>
            </a:pPr>
            <a:r>
              <a:rPr strike="noStrike" u="none" b="0" cap="none" baseline="0" sz="1600" lang="en-US" i="0">
                <a:solidFill>
                  <a:schemeClr val="dk1"/>
                </a:solidFill>
                <a:latin typeface="Arial"/>
                <a:ea typeface="Arial"/>
                <a:cs typeface="Arial"/>
                <a:sym typeface="Arial"/>
              </a:rPr>
              <a:t>More data required for improved accuracy and resolution</a:t>
            </a:r>
          </a:p>
          <a:p>
            <a:pPr algn="l" rtl="0" lvl="2" marR="0" indent="-228600" marL="1143000">
              <a:lnSpc>
                <a:spcPct val="80000"/>
              </a:lnSpc>
              <a:spcBef>
                <a:spcPts val="320"/>
              </a:spcBef>
              <a:spcAft>
                <a:spcPts val="0"/>
              </a:spcAft>
              <a:buClr>
                <a:srgbClr val="000080"/>
              </a:buClr>
              <a:buSzPct val="50000"/>
              <a:buFont typeface="Arial"/>
              <a:buChar char="•"/>
            </a:pPr>
            <a:r>
              <a:rPr strike="noStrike" u="none" b="0" cap="none" baseline="0" sz="1600" lang="en-US" i="1">
                <a:solidFill>
                  <a:srgbClr val="000080"/>
                </a:solidFill>
                <a:latin typeface="Arial"/>
                <a:ea typeface="Arial"/>
                <a:cs typeface="Arial"/>
                <a:sym typeface="Arial"/>
              </a:rPr>
              <a:t>Compressio</a:t>
            </a:r>
            <a:r>
              <a:rPr strike="noStrike" u="none" b="0" cap="none" baseline="0" sz="1600" lang="en-US" i="0">
                <a:solidFill>
                  <a:schemeClr val="dk1"/>
                </a:solidFill>
                <a:latin typeface="Arial"/>
                <a:ea typeface="Arial"/>
                <a:cs typeface="Arial"/>
                <a:sym typeface="Arial"/>
              </a:rPr>
              <a:t>n represents data in a more compact form </a:t>
            </a:r>
          </a:p>
          <a:p>
            <a:pPr algn="l" rtl="0" lvl="2" marR="0" indent="-228600" marL="1143000">
              <a:lnSpc>
                <a:spcPct val="80000"/>
              </a:lnSpc>
              <a:spcBef>
                <a:spcPts val="320"/>
              </a:spcBef>
              <a:spcAft>
                <a:spcPts val="0"/>
              </a:spcAft>
              <a:buClr>
                <a:srgbClr val="000080"/>
              </a:buClr>
              <a:buSzPct val="50000"/>
              <a:buFont typeface="Arial"/>
              <a:buChar char="•"/>
            </a:pPr>
            <a:r>
              <a:rPr strike="noStrike" u="none" b="0" cap="none" baseline="0" sz="1600" lang="en-US" i="1">
                <a:solidFill>
                  <a:srgbClr val="000080"/>
                </a:solidFill>
                <a:latin typeface="Arial"/>
                <a:ea typeface="Arial"/>
                <a:cs typeface="Arial"/>
                <a:sym typeface="Arial"/>
              </a:rPr>
              <a:t>Metadata</a:t>
            </a:r>
            <a:r>
              <a:rPr strike="noStrike" u="none" b="0" cap="none" baseline="0" sz="1400" lang="en-US" i="1">
                <a:solidFill>
                  <a:srgbClr val="000080"/>
                </a:solidFill>
                <a:latin typeface="Arial"/>
                <a:ea typeface="Arial"/>
                <a:cs typeface="Arial"/>
                <a:sym typeface="Arial"/>
              </a:rPr>
              <a:t>: </a:t>
            </a:r>
            <a:r>
              <a:rPr strike="noStrike" u="none" b="0" cap="none" baseline="0" sz="1600" lang="en-US" i="0">
                <a:solidFill>
                  <a:schemeClr val="dk1"/>
                </a:solidFill>
                <a:latin typeface="Arial"/>
                <a:ea typeface="Arial"/>
                <a:cs typeface="Arial"/>
                <a:sym typeface="Arial"/>
              </a:rPr>
              <a:t>data that describes or interprets the meaning of data</a:t>
            </a:r>
          </a:p>
          <a:p>
            <a:pPr algn="l" rtl="0" lvl="1" marR="0" indent="-285750" marL="742950">
              <a:lnSpc>
                <a:spcPct val="8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Ease of manipulation</a:t>
            </a:r>
            <a:r>
              <a:rPr strike="noStrike" u="none" b="0" cap="none" baseline="0" sz="1600" lang="en-US" i="0">
                <a:solidFill>
                  <a:schemeClr val="dk1"/>
                </a:solidFill>
                <a:latin typeface="Arial"/>
                <a:ea typeface="Arial"/>
                <a:cs typeface="Arial"/>
                <a:sym typeface="Arial"/>
              </a:rPr>
              <a:t>:</a:t>
            </a:r>
          </a:p>
          <a:p>
            <a:pPr algn="l" rtl="0" lvl="2" marR="0" indent="-228600" marL="1143000">
              <a:lnSpc>
                <a:spcPct val="80000"/>
              </a:lnSpc>
              <a:spcBef>
                <a:spcPts val="320"/>
              </a:spcBef>
              <a:spcAft>
                <a:spcPts val="0"/>
              </a:spcAft>
              <a:buClr>
                <a:srgbClr val="000080"/>
              </a:buClr>
              <a:buSzPct val="50000"/>
              <a:buFont typeface="Arial"/>
              <a:buChar char="•"/>
            </a:pPr>
            <a:r>
              <a:rPr strike="noStrike" u="none" b="0" cap="none" baseline="0" sz="1600" lang="en-US" i="0">
                <a:solidFill>
                  <a:schemeClr val="dk1"/>
                </a:solidFill>
                <a:latin typeface="Arial"/>
                <a:ea typeface="Arial"/>
                <a:cs typeface="Arial"/>
                <a:sym typeface="Arial"/>
              </a:rPr>
              <a:t>Processing simple audio vs. high-fidelity sound</a:t>
            </a:r>
          </a:p>
          <a:p>
            <a:pPr algn="l" rtl="0" lvl="1" marR="0" indent="-285750" marL="742950">
              <a:lnSpc>
                <a:spcPct val="8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Standardization</a:t>
            </a:r>
          </a:p>
          <a:p>
            <a:pPr algn="l" rtl="0" lvl="2" marR="0" indent="-228600" marL="1143000">
              <a:lnSpc>
                <a:spcPct val="80000"/>
              </a:lnSpc>
              <a:spcBef>
                <a:spcPts val="320"/>
              </a:spcBef>
              <a:spcAft>
                <a:spcPts val="0"/>
              </a:spcAft>
              <a:buClr>
                <a:srgbClr val="000080"/>
              </a:buClr>
              <a:buSzPct val="50000"/>
              <a:buFont typeface="Arial"/>
              <a:buChar char="•"/>
            </a:pPr>
            <a:r>
              <a:rPr strike="noStrike" u="none" b="0" cap="none" baseline="0" sz="1600" lang="en-US" i="1">
                <a:solidFill>
                  <a:srgbClr val="000080"/>
                </a:solidFill>
                <a:latin typeface="Arial"/>
                <a:ea typeface="Arial"/>
                <a:cs typeface="Arial"/>
                <a:sym typeface="Arial"/>
              </a:rPr>
              <a:t>Proprietary formats</a:t>
            </a:r>
            <a:r>
              <a:rPr strike="noStrike" u="none" b="0" cap="none" baseline="0" sz="1600" lang="en-US" i="0">
                <a:solidFill>
                  <a:schemeClr val="dk1"/>
                </a:solidFill>
                <a:latin typeface="Arial"/>
                <a:ea typeface="Arial"/>
                <a:cs typeface="Arial"/>
                <a:sym typeface="Arial"/>
              </a:rPr>
              <a:t> for storing and processing data (WordPerfect vs. Word)</a:t>
            </a:r>
          </a:p>
          <a:p>
            <a:pPr algn="l" rtl="0" lvl="2" marR="0" indent="-228600" marL="1143000">
              <a:lnSpc>
                <a:spcPct val="80000"/>
              </a:lnSpc>
              <a:spcBef>
                <a:spcPts val="320"/>
              </a:spcBef>
              <a:spcAft>
                <a:spcPts val="0"/>
              </a:spcAft>
              <a:buClr>
                <a:srgbClr val="000080"/>
              </a:buClr>
              <a:buSzPct val="50000"/>
              <a:buFont typeface="Arial"/>
              <a:buChar char="•"/>
            </a:pPr>
            <a:r>
              <a:rPr strike="noStrike" u="none" b="0" cap="none" baseline="0" sz="1600" lang="en-US" i="0">
                <a:solidFill>
                  <a:schemeClr val="dk1"/>
                </a:solidFill>
                <a:latin typeface="Arial"/>
                <a:ea typeface="Arial"/>
                <a:cs typeface="Arial"/>
                <a:sym typeface="Arial"/>
              </a:rPr>
              <a:t>De</a:t>
            </a:r>
            <a:r>
              <a:rPr strike="noStrike" u="none" b="0" cap="none" baseline="0" sz="1400" lang="en-US" i="0">
                <a:solidFill>
                  <a:schemeClr val="dk1"/>
                </a:solidFill>
                <a:latin typeface="Arial"/>
                <a:ea typeface="Arial"/>
                <a:cs typeface="Arial"/>
                <a:sym typeface="Arial"/>
              </a:rPr>
              <a:t> </a:t>
            </a:r>
            <a:r>
              <a:rPr strike="noStrike" u="none" b="0" cap="none" baseline="0" sz="1600" lang="en-US" i="0">
                <a:solidFill>
                  <a:schemeClr val="dk1"/>
                </a:solidFill>
                <a:latin typeface="Arial"/>
                <a:ea typeface="Arial"/>
                <a:cs typeface="Arial"/>
                <a:sym typeface="Arial"/>
              </a:rPr>
              <a:t>facto standards:  proprietary standards based on general user acceptance (PostScript)</a:t>
            </a:r>
          </a:p>
        </p:txBody>
      </p:sp>
      <p:sp>
        <p:nvSpPr>
          <p:cNvPr id="124" name="Shape 124"/>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125" name="Shape 125"/>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0" name="Shape 130"/>
        <p:cNvGrpSpPr/>
        <p:nvPr/>
      </p:nvGrpSpPr>
      <p:grpSpPr>
        <a:xfrm>
          <a:off y="0" x="0"/>
          <a:ext cy="0" cx="0"/>
          <a:chOff y="0" x="0"/>
          <a:chExt cy="0" cx="0"/>
        </a:xfrm>
      </p:grpSpPr>
      <p:sp>
        <p:nvSpPr>
          <p:cNvPr id="131" name="Shape 131"/>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Data Types: Numeric</a:t>
            </a:r>
          </a:p>
        </p:txBody>
      </p:sp>
      <p:sp>
        <p:nvSpPr>
          <p:cNvPr id="132" name="Shape 132"/>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Used for mathematical manipulation</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Add, subtract, multiply, divide</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Types</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Integer (whole number)</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Real (contains a decimal point)</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Covered in Chapters 4 and 5</a:t>
            </a:r>
          </a:p>
        </p:txBody>
      </p:sp>
      <p:sp>
        <p:nvSpPr>
          <p:cNvPr id="133" name="Shape 133"/>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134" name="Shape 134"/>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y="0" x="0"/>
          <a:ext cy="0" cx="0"/>
          <a:chOff y="0" x="0"/>
          <a:chExt cy="0" cx="0"/>
        </a:xfrm>
      </p:grpSpPr>
      <p:sp>
        <p:nvSpPr>
          <p:cNvPr id="140" name="Shape 140"/>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Data Types: Alphanumeric</a:t>
            </a:r>
          </a:p>
        </p:txBody>
      </p:sp>
      <p:sp>
        <p:nvSpPr>
          <p:cNvPr id="141" name="Shape 141"/>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8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Alphanumeric:  </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Characters: </a:t>
            </a:r>
            <a:r>
              <a:rPr strike="noStrike" u="none" b="0" cap="none" baseline="0" sz="2400" lang="en-US" i="1">
                <a:solidFill>
                  <a:srgbClr val="000080"/>
                </a:solidFill>
                <a:latin typeface="Arial"/>
                <a:ea typeface="Arial"/>
                <a:cs typeface="Arial"/>
                <a:sym typeface="Arial"/>
              </a:rPr>
              <a:t>b T</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Number digits: </a:t>
            </a:r>
            <a:r>
              <a:rPr strike="noStrike" u="none" b="0" cap="none" baseline="0" sz="2400" lang="en-US" i="1">
                <a:solidFill>
                  <a:srgbClr val="000080"/>
                </a:solidFill>
                <a:latin typeface="Arial"/>
                <a:ea typeface="Arial"/>
                <a:cs typeface="Arial"/>
                <a:sym typeface="Arial"/>
              </a:rPr>
              <a:t>7 9</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Punctuation marks: </a:t>
            </a:r>
            <a:r>
              <a:rPr strike="noStrike" u="none" b="0" cap="none" baseline="0" sz="2400" lang="en-US" i="1">
                <a:solidFill>
                  <a:srgbClr val="000080"/>
                </a:solidFill>
                <a:latin typeface="Arial"/>
                <a:ea typeface="Arial"/>
                <a:cs typeface="Arial"/>
                <a:sym typeface="Arial"/>
              </a:rPr>
              <a:t>! ;</a:t>
            </a:r>
            <a:r>
              <a:rPr strike="noStrike" u="none" b="0" cap="none" baseline="0" sz="2400" lang="en-US" i="0">
                <a:solidFill>
                  <a:schemeClr val="dk1"/>
                </a:solidFill>
                <a:latin typeface="Arial"/>
                <a:ea typeface="Arial"/>
                <a:cs typeface="Arial"/>
                <a:sym typeface="Arial"/>
              </a:rPr>
              <a:t> </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Special-purpose characters: </a:t>
            </a:r>
            <a:r>
              <a:rPr strike="noStrike" u="none" b="0" cap="none" baseline="0" sz="2400" lang="en-US" i="1">
                <a:solidFill>
                  <a:srgbClr val="000080"/>
                </a:solidFill>
                <a:latin typeface="Arial"/>
                <a:ea typeface="Arial"/>
                <a:cs typeface="Arial"/>
                <a:sym typeface="Arial"/>
              </a:rPr>
              <a:t>$ &amp;</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Numeric characters vs. numbers</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Both entered as ordinary characters</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Computer converts into numbers for calculation</a:t>
            </a:r>
          </a:p>
          <a:p>
            <a:pPr algn="l" rtl="0" lvl="2" marR="0" indent="-228600" marL="1143000">
              <a:lnSpc>
                <a:spcPct val="8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Examples: Variables declared as numbers by the programmer (Salary$ in BASIC)</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Treated as characters if processed as text</a:t>
            </a:r>
          </a:p>
          <a:p>
            <a:pPr algn="l" rtl="0" lvl="2" marR="0" indent="-228600" marL="1143000">
              <a:lnSpc>
                <a:spcPct val="8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Examples:  Phone numbers, ZIP codes</a:t>
            </a:r>
          </a:p>
          <a:p>
            <a:pPr algn="l" rtl="0" lvl="0" marR="0" indent="-215900" marL="342900">
              <a:spcBef>
                <a:spcPts val="400"/>
              </a:spcBef>
              <a:spcAft>
                <a:spcPts val="0"/>
              </a:spcAft>
              <a:buClr>
                <a:srgbClr val="000080"/>
              </a:buClr>
              <a:buFont typeface="Arial"/>
              <a:buNone/>
            </a:pPr>
            <a:r>
              <a:t/>
            </a:r>
            <a:endParaRPr strike="noStrike" u="none" b="0" cap="none" baseline="0" sz="2000" i="0">
              <a:solidFill>
                <a:schemeClr val="dk1"/>
              </a:solidFill>
              <a:latin typeface="Arial"/>
              <a:ea typeface="Arial"/>
              <a:cs typeface="Arial"/>
              <a:sym typeface="Arial"/>
            </a:endParaRPr>
          </a:p>
        </p:txBody>
      </p:sp>
      <p:sp>
        <p:nvSpPr>
          <p:cNvPr id="142" name="Shape 14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143" name="Shape 143"/>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8" name="Shape 148"/>
        <p:cNvGrpSpPr/>
        <p:nvPr/>
      </p:nvGrpSpPr>
      <p:grpSpPr>
        <a:xfrm>
          <a:off y="0" x="0"/>
          <a:ext cy="0" cx="0"/>
          <a:chOff y="0" x="0"/>
          <a:chExt cy="0" cx="0"/>
        </a:xfrm>
      </p:grpSpPr>
      <p:sp>
        <p:nvSpPr>
          <p:cNvPr id="149" name="Shape 149"/>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Alphanumeric Codes</a:t>
            </a:r>
          </a:p>
        </p:txBody>
      </p:sp>
      <p:sp>
        <p:nvSpPr>
          <p:cNvPr id="150" name="Shape 150"/>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Arbitrary choice of bits to represent characters</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Consistency: input and output device must recognize same code</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Value of binary number representing character corresponds to placement in the alphabet</a:t>
            </a:r>
          </a:p>
          <a:p>
            <a:pPr algn="l" rtl="0" lvl="2" marR="0" indent="-228600" marL="1143000">
              <a:lnSpc>
                <a:spcPct val="100000"/>
              </a:lnSpc>
              <a:spcBef>
                <a:spcPts val="480"/>
              </a:spcBef>
              <a:spcAft>
                <a:spcPts val="0"/>
              </a:spcAft>
              <a:buClr>
                <a:srgbClr val="000080"/>
              </a:buClr>
              <a:buSzPct val="50000"/>
              <a:buFont typeface="Arial"/>
              <a:buChar char="•"/>
            </a:pPr>
            <a:r>
              <a:rPr strike="noStrike" u="none" b="0" cap="none" baseline="0" sz="2400" lang="en-US" i="0">
                <a:solidFill>
                  <a:schemeClr val="dk1"/>
                </a:solidFill>
                <a:latin typeface="Arial"/>
                <a:ea typeface="Arial"/>
                <a:cs typeface="Arial"/>
                <a:sym typeface="Arial"/>
              </a:rPr>
              <a:t>Facilitates sorting and searching</a:t>
            </a:r>
          </a:p>
        </p:txBody>
      </p:sp>
      <p:sp>
        <p:nvSpPr>
          <p:cNvPr id="151" name="Shape 151"/>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152" name="Shape 152"/>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7" name="Shape 157"/>
        <p:cNvGrpSpPr/>
        <p:nvPr/>
      </p:nvGrpSpPr>
      <p:grpSpPr>
        <a:xfrm>
          <a:off y="0" x="0"/>
          <a:ext cy="0" cx="0"/>
          <a:chOff y="0" x="0"/>
          <a:chExt cy="0" cx="0"/>
        </a:xfrm>
      </p:grpSpPr>
      <p:sp>
        <p:nvSpPr>
          <p:cNvPr id="158" name="Shape 158"/>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Representing Characters</a:t>
            </a:r>
          </a:p>
        </p:txBody>
      </p:sp>
      <p:sp>
        <p:nvSpPr>
          <p:cNvPr id="159" name="Shape 159"/>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ASCII - most widely used coding scheme </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EBCDIC:  IBM mainframe  (legacy)</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Unicode:  developed for worldwide use</a:t>
            </a:r>
          </a:p>
        </p:txBody>
      </p:sp>
      <p:sp>
        <p:nvSpPr>
          <p:cNvPr id="160" name="Shape 160"/>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4-*</a:t>
            </a:r>
          </a:p>
        </p:txBody>
      </p:sp>
      <p:sp>
        <p:nvSpPr>
          <p:cNvPr id="161" name="Shape 161"/>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a="http://schemas.openxmlformats.org/drawingml/2006/main" xmlns:r="http://schemas.openxmlformats.org/officeDocument/2006/relationships" name="1_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FF9F11"/>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4.xml><?xml version="1.0" encoding="utf-8"?>
<a:theme xmlns:a="http://schemas.openxmlformats.org/drawingml/2006/main" xmlns:r="http://schemas.openxmlformats.org/officeDocument/2006/relationships"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FF9F11"/>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