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8" name="Shape 1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0" name="Shape 1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1" name="Shape 19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2" name="Shape 19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3" name="Shape 2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4" name="Shape 2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5" name="Shape 20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9" name="Shape 2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0" name="Shape 2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1" name="Shape 21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5" name="Shape 2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6" name="Shape 21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7" name="Shape 21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1" name="Shape 2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3" name="Shape 22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Environment: outside the system boundary.</a:t>
            </a:r>
          </a:p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Interface: manner with which external entities interact with the system</a:t>
            </a:r>
          </a:p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Components: sub systems (stakeholders, data, people, processes).  Can start with a large system and break it down into smaller subsystems using decomposition and abstraction.</a:t>
            </a:r>
          </a:p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Links: communication pathways or data flows between components or the environment.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04" name="Shape 10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Environment: outside the system boundary.</a:t>
            </a:r>
          </a:p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Interface: manner with which external entities interact with the system</a:t>
            </a:r>
          </a:p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Components: sub systems (stakeholders, data, people, processes).  Can start with a large system and break it down into smaller subsystems using decomposition and abstraction.</a:t>
            </a:r>
          </a:p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Links: communication pathways or data flows between components or the environment.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Environment: outside the system boundary.</a:t>
            </a:r>
          </a:p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Interface: manner with which external entities interact with the system</a:t>
            </a:r>
          </a:p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Components: sub systems (stakeholders, data, people, processes).  Can start with a large system and break it down into smaller subsystems using decomposition and abstraction.</a:t>
            </a:r>
          </a:p>
          <a:p>
            <a:pPr>
              <a:spcBef>
                <a:spcPts val="0"/>
              </a:spcBef>
              <a:buNone/>
            </a:pPr>
            <a:r>
              <a:rPr strike="noStrike" u="none" b="0" cap="none" baseline="0" sz="1800" lang="en-US" i="0"/>
              <a:t>Links: communication pathways or data flows between components or the environment.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0" name="Shape 1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4"/><Relationship Target="../media/image01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4"/><Relationship Target="../media/image01.png" Type="http://schemas.openxmlformats.org/officeDocument/2006/relationships/image" Id="rId3"/><Relationship Target="../media/image05.png" Type="http://schemas.openxmlformats.org/officeDocument/2006/relationships/image" Id="rId5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2.png" Type="http://schemas.openxmlformats.org/officeDocument/2006/relationships/image" Id="rId4"/><Relationship Target="../media/image01.png" Type="http://schemas.openxmlformats.org/officeDocument/2006/relationships/image" Id="rId3"/><Relationship Target="../media/image06.png" Type="http://schemas.openxmlformats.org/officeDocument/2006/relationships/image" Id="rId6"/><Relationship Target="../media/image05.png" Type="http://schemas.openxmlformats.org/officeDocument/2006/relationships/image" Id="rId5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Introduction and Components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Models for computation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65" name="Shape 16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Hardware architecture</a:t>
            </a:r>
          </a:p>
        </p:txBody>
      </p:sp>
      <p:pic>
        <p:nvPicPr>
          <p:cNvPr id="166" name="Shape 16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557689"/>
            <a:ext cy="1448752" cx="2490311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Shape 167"/>
          <p:cNvSpPr txBox="1"/>
          <p:nvPr/>
        </p:nvSpPr>
        <p:spPr>
          <a:xfrm>
            <a:off y="1276350" x="533400"/>
            <a:ext cy="200054" cx="14802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7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10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" name="Shape 1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Models for computation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73" name="Shape 17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Hardware architecture</a:t>
            </a:r>
          </a:p>
        </p:txBody>
      </p:sp>
      <p:pic>
        <p:nvPicPr>
          <p:cNvPr id="174" name="Shape 17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583656"/>
            <a:ext cy="1448752" cx="2490311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Shape 175"/>
          <p:cNvSpPr txBox="1"/>
          <p:nvPr/>
        </p:nvSpPr>
        <p:spPr>
          <a:xfrm>
            <a:off y="1276350" x="583656"/>
            <a:ext cy="200054" cx="14802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7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10</a:t>
            </a: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742950" x="3631655"/>
            <a:ext cy="3805237" cx="2464344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/>
          <p:nvPr/>
        </p:nvSpPr>
        <p:spPr>
          <a:xfrm>
            <a:off y="3072527" x="1682892"/>
            <a:ext cy="685799" cx="1524000"/>
          </a:xfrm>
          <a:prstGeom prst="wedgeRoundRectCallout">
            <a:avLst>
              <a:gd fmla="val 85035" name="adj1"/>
              <a:gd fmla="val -7205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Von Neumann architecture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Models for computation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83" name="Shape 18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Hardware architecture</a:t>
            </a:r>
          </a:p>
        </p:txBody>
      </p:sp>
      <p:pic>
        <p:nvPicPr>
          <p:cNvPr id="184" name="Shape 18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583656"/>
            <a:ext cy="1448752" cx="2490311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Shape 185"/>
          <p:cNvSpPr txBox="1"/>
          <p:nvPr/>
        </p:nvSpPr>
        <p:spPr>
          <a:xfrm>
            <a:off y="1276350" x="583656"/>
            <a:ext cy="200054" cx="14802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7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10</a:t>
            </a:r>
          </a:p>
        </p:txBody>
      </p:sp>
      <p:pic>
        <p:nvPicPr>
          <p:cNvPr id="186" name="Shape 186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742950" x="3631655"/>
            <a:ext cy="3805237" cx="246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Shape 187"/>
          <p:cNvPicPr preferRelativeResize="0"/>
          <p:nvPr/>
        </p:nvPicPr>
        <p:blipFill rotWithShape="1">
          <a:blip r:embed="rId5">
            <a:alphaModFix/>
          </a:blip>
          <a:srcRect t="0" b="0" r="0" l="0"/>
          <a:stretch/>
        </p:blipFill>
        <p:spPr>
          <a:xfrm>
            <a:off y="1319926" x="1783328"/>
            <a:ext cy="2498883" cx="3343274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Shape 188"/>
          <p:cNvSpPr/>
          <p:nvPr/>
        </p:nvSpPr>
        <p:spPr>
          <a:xfrm>
            <a:off y="3631332" x="1040855"/>
            <a:ext cy="660394" cx="1099237"/>
          </a:xfrm>
          <a:prstGeom prst="wedgeRoundRectCallout">
            <a:avLst>
              <a:gd fmla="val 102885" name="adj1"/>
              <a:gd fmla="val -87397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Little Man Computer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y="3638550" x="3657600"/>
            <a:ext cy="200054" cx="14802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7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201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3" name="Shape 1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4" name="Shape 194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Hardware architecture</a:t>
            </a:r>
          </a:p>
        </p:txBody>
      </p:sp>
      <p:sp>
        <p:nvSpPr>
          <p:cNvPr id="195" name="Shape 195"/>
          <p:cNvSpPr txBox="1"/>
          <p:nvPr>
            <p:ph idx="1" type="subTitle"/>
          </p:nvPr>
        </p:nvSpPr>
        <p:spPr>
          <a:xfrm>
            <a:off y="755650" x="0"/>
            <a:ext cy="4483099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PT Sans"/>
              <a:buChar char="•"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Models for computation</a:t>
            </a:r>
          </a:p>
          <a:p>
            <a:pPr algn="l" rtl="0" lvl="0" marR="0" indent="-215900" marL="3429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cxnSp>
        <p:nvCxnSpPr>
          <p:cNvPr id="196" name="Shape 196"/>
          <p:cNvCxnSpPr/>
          <p:nvPr/>
        </p:nvCxnSpPr>
        <p:spPr>
          <a:xfrm>
            <a:off y="514350" x="0"/>
            <a:ext cy="0" cx="5714999"/>
          </a:xfrm>
          <a:prstGeom prst="straightConnector1">
            <a:avLst/>
          </a:prstGeom>
          <a:noFill/>
          <a:ln w="381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  <p:pic>
        <p:nvPicPr>
          <p:cNvPr id="197" name="Shape 19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228600"/>
            <a:ext cy="1448752" cx="2490311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 txBox="1"/>
          <p:nvPr/>
        </p:nvSpPr>
        <p:spPr>
          <a:xfrm>
            <a:off y="1276350" x="228600"/>
            <a:ext cy="200054" cx="14802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7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10</a:t>
            </a:r>
          </a:p>
        </p:txBody>
      </p:sp>
      <p:pic>
        <p:nvPicPr>
          <p:cNvPr id="199" name="Shape 199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1080373" x="2895600"/>
            <a:ext cy="3805237" cx="246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Shape 200"/>
          <p:cNvPicPr preferRelativeResize="0"/>
          <p:nvPr/>
        </p:nvPicPr>
        <p:blipFill rotWithShape="1">
          <a:blip r:embed="rId5">
            <a:alphaModFix/>
          </a:blip>
          <a:srcRect t="0" b="0" r="0" l="0"/>
          <a:stretch/>
        </p:blipFill>
        <p:spPr>
          <a:xfrm>
            <a:off y="1657350" x="1047273"/>
            <a:ext cy="2498883" cx="3343274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Shape 201"/>
          <p:cNvSpPr txBox="1"/>
          <p:nvPr/>
        </p:nvSpPr>
        <p:spPr>
          <a:xfrm>
            <a:off y="3956178" x="2910310"/>
            <a:ext cy="200054" cx="14802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7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201</a:t>
            </a:r>
          </a:p>
        </p:txBody>
      </p:sp>
      <p:pic>
        <p:nvPicPr>
          <p:cNvPr id="202" name="Shape 202"/>
          <p:cNvPicPr preferRelativeResize="0"/>
          <p:nvPr/>
        </p:nvPicPr>
        <p:blipFill rotWithShape="1">
          <a:blip r:embed="rId6">
            <a:alphaModFix/>
          </a:blip>
          <a:srcRect t="0" b="0" r="0" l="0"/>
          <a:stretch/>
        </p:blipFill>
        <p:spPr>
          <a:xfrm>
            <a:off y="2000725" x="381000"/>
            <a:ext cy="3013234" cx="3514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6" name="Shape 2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7" name="Shape 20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Models for computation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Abstraction of hardware as a programming language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Input/output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Arithmetic, logic, and assignment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Selection, conditional branching (if-then-else, if-goto)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Looping, unconditional branching (while, for, repeat-until, goto)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08" name="Shape 20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Hardware architecture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2" name="Shape 2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3" name="Shape 21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Studying computer organization is important for any technology professional. 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Information systems consist of components and links between them (hardware, software, data, people, networks).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Information systems can be viewed at varying levels of detail and abstraction.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14" name="Shape 21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Introduction and Components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8" name="Shape 2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9" name="Shape 21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Engel, G., &amp; Roberts, E. (2001). Computing curricula 2001 computer science. IEEE-CS, ACM. Final Report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Englander, I. (2009). The architecture of computer hardware and systems software: an information technology approach. Wiley.</a:t>
            </a:r>
          </a:p>
        </p:txBody>
      </p:sp>
      <p:sp>
        <p:nvSpPr>
          <p:cNvPr id="220" name="Shape 22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Why study computer organization?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y="1200150" x="457200"/>
            <a:ext cy="3046988" cx="4800600"/>
          </a:xfrm>
          <a:prstGeom prst="rect">
            <a:avLst/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“To be a professional in any field of computing today, one should not regard the computer as just a black box that executes programs by magic.  All students of computing should acquire some understanding and appreciation of a computer system’s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functional components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, their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characteristics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, their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performance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, and their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interactions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… in order to structure a program so that it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runs more efficiently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on a real machine… [and]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understand the tradeoff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among various components such as CPU clock speed vs. memory size” (Engel &amp; Roberts, 2001).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is a system?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y="656331" x="438150"/>
            <a:ext cy="1077217" cx="4724400"/>
          </a:xfrm>
          <a:prstGeom prst="rect">
            <a:avLst/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“A system is a collection of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components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linked together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and organized in such a way as to be recognizable as a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single unit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” (Englander, 2009, p. 40).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is a system?</a:t>
            </a:r>
          </a:p>
        </p:txBody>
      </p:sp>
      <p:pic>
        <p:nvPicPr>
          <p:cNvPr id="107" name="Shape 10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657350" x="4907132"/>
            <a:ext cy="2747009" cx="400812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/>
          <p:nvPr/>
        </p:nvSpPr>
        <p:spPr>
          <a:xfrm>
            <a:off y="4659419" x="553010"/>
            <a:ext cy="307777" cx="196066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44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y="656331" x="438150"/>
            <a:ext cy="1077217" cx="4724400"/>
          </a:xfrm>
          <a:prstGeom prst="rect">
            <a:avLst/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“A system is a collection of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components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linked together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and organized in such a way as to be recognizable as a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single unit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” (Englander, 2009, p. 40).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is a system?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y="656331" x="438150"/>
            <a:ext cy="1077217" cx="4724400"/>
          </a:xfrm>
          <a:prstGeom prst="rect">
            <a:avLst/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“A system is a collection of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components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linked together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and organized in such a way as to be recognizable as a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single unit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” (Englander, 2009, p. 40).</a:t>
            </a:r>
          </a:p>
        </p:txBody>
      </p:sp>
      <p:pic>
        <p:nvPicPr>
          <p:cNvPr id="117" name="Shape 11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95550" x="346471"/>
            <a:ext cy="1470184" cx="490775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Shape 118"/>
          <p:cNvSpPr txBox="1"/>
          <p:nvPr/>
        </p:nvSpPr>
        <p:spPr>
          <a:xfrm>
            <a:off y="3638550" x="3745416"/>
            <a:ext cy="261609" cx="14802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54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is an architecture?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y="742950" x="533400"/>
            <a:ext cy="1569660" cx="4724400"/>
          </a:xfrm>
          <a:prstGeom prst="rect">
            <a:avLst/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“The fundamental properties, and the patterns of relationships, connections, constraints, and linkages among the components and between the system and its environment are known collectively as the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architecture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of the system” (Englander, 2009, p. 45).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Elements of an information system architecture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Hardware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Software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Networks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1" name="Shape 131"/>
          <p:cNvSpPr txBox="1"/>
          <p:nvPr/>
        </p:nvSpPr>
        <p:spPr>
          <a:xfrm>
            <a:off y="742950" x="533400"/>
            <a:ext cy="1569660" cx="4724400"/>
          </a:xfrm>
          <a:prstGeom prst="rect">
            <a:avLst/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“The fundamental properties, and the patterns of relationships, connections, constraints, and linkages among the components and between the system and its environment are known collectively as the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architecture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of the system” (Englander, 2009, p. 45).</a:t>
            </a:r>
          </a:p>
        </p:txBody>
      </p:sp>
      <p:sp>
        <p:nvSpPr>
          <p:cNvPr id="132" name="Shape 132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is an architecture?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Elements of an information system architecture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Hardware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Software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Networks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8" name="Shape 138"/>
          <p:cNvSpPr txBox="1"/>
          <p:nvPr/>
        </p:nvSpPr>
        <p:spPr>
          <a:xfrm>
            <a:off y="742950" x="533400"/>
            <a:ext cy="1569660" cx="4724400"/>
          </a:xfrm>
          <a:prstGeom prst="rect">
            <a:avLst/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“The fundamental properties, and the patterns of relationships, connections, constraints, and linkages among the components and between the system and its environment are known collectively as the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architecture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of the system” (Englander, 2009, p. 45).</a:t>
            </a:r>
          </a:p>
        </p:txBody>
      </p:sp>
      <p:grpSp>
        <p:nvGrpSpPr>
          <p:cNvPr id="139" name="Shape 139"/>
          <p:cNvGrpSpPr/>
          <p:nvPr/>
        </p:nvGrpSpPr>
        <p:grpSpPr>
          <a:xfrm>
            <a:off y="2800349" x="2710762"/>
            <a:ext cy="1034534" cx="1785037"/>
            <a:chOff y="2615683" x="1447800"/>
            <a:chExt cy="1034534" cx="1785037"/>
          </a:xfrm>
        </p:grpSpPr>
        <p:sp>
          <p:nvSpPr>
            <p:cNvPr id="140" name="Shape 140"/>
            <p:cNvSpPr/>
            <p:nvPr/>
          </p:nvSpPr>
          <p:spPr>
            <a:xfrm>
              <a:off y="2615683" x="1447800"/>
              <a:ext cy="1034534" cx="228600"/>
            </a:xfrm>
            <a:prstGeom prst="rightBrace">
              <a:avLst>
                <a:gd fmla="val 52451" name="adj1"/>
                <a:gd fmla="val 50000" name="adj2"/>
              </a:avLst>
            </a:prstGeom>
            <a:noFill/>
            <a:ln w="12700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None/>
              </a:pPr>
              <a:r>
                <a:t/>
              </a:r>
              <a:endParaRPr strike="noStrike" u="none" b="0" cap="none" baseline="0" sz="18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Shape 141"/>
            <p:cNvSpPr txBox="1"/>
            <p:nvPr/>
          </p:nvSpPr>
          <p:spPr>
            <a:xfrm>
              <a:off y="2964417" x="1752600"/>
              <a:ext cy="369332" cx="148023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18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Components</a:t>
              </a:r>
            </a:p>
          </p:txBody>
        </p:sp>
      </p:grpSp>
      <p:grpSp>
        <p:nvGrpSpPr>
          <p:cNvPr id="142" name="Shape 142"/>
          <p:cNvGrpSpPr/>
          <p:nvPr/>
        </p:nvGrpSpPr>
        <p:grpSpPr>
          <a:xfrm>
            <a:off y="3943349" x="2743199"/>
            <a:ext cy="369332" cx="1800725"/>
            <a:chOff y="3650217" x="1447799"/>
            <a:chExt cy="369332" cx="1800725"/>
          </a:xfrm>
        </p:grpSpPr>
        <p:cxnSp>
          <p:nvCxnSpPr>
            <p:cNvPr id="143" name="Shape 143"/>
            <p:cNvCxnSpPr/>
            <p:nvPr/>
          </p:nvCxnSpPr>
          <p:spPr>
            <a:xfrm rot="10800000">
              <a:off y="3834883" x="1447799"/>
              <a:ext cy="0" cx="228600"/>
            </a:xfrm>
            <a:prstGeom prst="straightConnector1">
              <a:avLst/>
            </a:prstGeom>
            <a:noFill/>
            <a:ln w="12700" cap="flat">
              <a:solidFill>
                <a:srgbClr val="002060"/>
              </a:solidFill>
              <a:prstDash val="solid"/>
              <a:round/>
              <a:headEnd w="med" len="med" type="none"/>
              <a:tailEnd w="lg" len="lg" type="stealth"/>
            </a:ln>
          </p:spPr>
        </p:cxnSp>
        <p:sp>
          <p:nvSpPr>
            <p:cNvPr id="144" name="Shape 144"/>
            <p:cNvSpPr txBox="1"/>
            <p:nvPr/>
          </p:nvSpPr>
          <p:spPr>
            <a:xfrm>
              <a:off y="3650217" x="1768288"/>
              <a:ext cy="369332" cx="148023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18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Links</a:t>
              </a:r>
            </a:p>
          </p:txBody>
        </p:sp>
      </p:grpSp>
      <p:sp>
        <p:nvSpPr>
          <p:cNvPr id="145" name="Shape 145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is an architecture?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Elements of an information system architecture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Hardware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Software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Networks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y="742950" x="533400"/>
            <a:ext cy="1569660" cx="4724400"/>
          </a:xfrm>
          <a:prstGeom prst="rect">
            <a:avLst/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“The fundamental properties, and the patterns of relationships, connections, constraints, and linkages among the components and between the system and its environment are known collectively as the </a:t>
            </a:r>
            <a:r>
              <a:rPr strike="noStrike" u="sng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architecture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of the system” (Englander, 2009, p. 45).</a:t>
            </a:r>
          </a:p>
        </p:txBody>
      </p:sp>
      <p:grpSp>
        <p:nvGrpSpPr>
          <p:cNvPr id="152" name="Shape 152"/>
          <p:cNvGrpSpPr/>
          <p:nvPr/>
        </p:nvGrpSpPr>
        <p:grpSpPr>
          <a:xfrm>
            <a:off y="2861483" x="2667000"/>
            <a:ext cy="1034534" cx="1785037"/>
            <a:chOff y="2615683" x="1447800"/>
            <a:chExt cy="1034534" cx="1785037"/>
          </a:xfrm>
        </p:grpSpPr>
        <p:sp>
          <p:nvSpPr>
            <p:cNvPr id="153" name="Shape 153"/>
            <p:cNvSpPr/>
            <p:nvPr/>
          </p:nvSpPr>
          <p:spPr>
            <a:xfrm>
              <a:off y="2615683" x="1447800"/>
              <a:ext cy="1034534" cx="228600"/>
            </a:xfrm>
            <a:prstGeom prst="rightBrace">
              <a:avLst>
                <a:gd fmla="val 52451" name="adj1"/>
                <a:gd fmla="val 50000" name="adj2"/>
              </a:avLst>
            </a:prstGeom>
            <a:noFill/>
            <a:ln w="12700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None/>
              </a:pPr>
              <a:r>
                <a:t/>
              </a:r>
              <a:endParaRPr strike="noStrike" u="none" b="0" cap="none" baseline="0" sz="18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Shape 154"/>
            <p:cNvSpPr txBox="1"/>
            <p:nvPr/>
          </p:nvSpPr>
          <p:spPr>
            <a:xfrm>
              <a:off y="2964417" x="1752600"/>
              <a:ext cy="369332" cx="148023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18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Components</a:t>
              </a:r>
            </a:p>
          </p:txBody>
        </p:sp>
      </p:grpSp>
      <p:grpSp>
        <p:nvGrpSpPr>
          <p:cNvPr id="155" name="Shape 155"/>
          <p:cNvGrpSpPr/>
          <p:nvPr/>
        </p:nvGrpSpPr>
        <p:grpSpPr>
          <a:xfrm>
            <a:off y="3944676" x="2666999"/>
            <a:ext cy="369332" cx="1800725"/>
            <a:chOff y="3650217" x="1447799"/>
            <a:chExt cy="369332" cx="1800725"/>
          </a:xfrm>
        </p:grpSpPr>
        <p:cxnSp>
          <p:nvCxnSpPr>
            <p:cNvPr id="156" name="Shape 156"/>
            <p:cNvCxnSpPr/>
            <p:nvPr/>
          </p:nvCxnSpPr>
          <p:spPr>
            <a:xfrm rot="10800000">
              <a:off y="3834883" x="1447799"/>
              <a:ext cy="0" cx="228600"/>
            </a:xfrm>
            <a:prstGeom prst="straightConnector1">
              <a:avLst/>
            </a:prstGeom>
            <a:noFill/>
            <a:ln w="12700" cap="flat">
              <a:solidFill>
                <a:srgbClr val="002060"/>
              </a:solidFill>
              <a:prstDash val="solid"/>
              <a:round/>
              <a:headEnd w="med" len="med" type="none"/>
              <a:tailEnd w="lg" len="lg" type="stealth"/>
            </a:ln>
          </p:spPr>
        </p:cxnSp>
        <p:sp>
          <p:nvSpPr>
            <p:cNvPr id="157" name="Shape 157"/>
            <p:cNvSpPr txBox="1"/>
            <p:nvPr/>
          </p:nvSpPr>
          <p:spPr>
            <a:xfrm>
              <a:off y="3650217" x="1768288"/>
              <a:ext cy="369332" cx="148023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18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Links</a:t>
              </a:r>
            </a:p>
          </p:txBody>
        </p:sp>
      </p:grpSp>
      <p:sp>
        <p:nvSpPr>
          <p:cNvPr id="158" name="Shape 158"/>
          <p:cNvSpPr/>
          <p:nvPr/>
        </p:nvSpPr>
        <p:spPr>
          <a:xfrm>
            <a:off y="3579550" x="3870664"/>
            <a:ext cy="920217" cx="2362200"/>
          </a:xfrm>
          <a:prstGeom prst="wedgeRoundRectCallout">
            <a:avLst>
              <a:gd fmla="val -88788" name="adj1"/>
              <a:gd fmla="val -51596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Each of these can itself be a system with its own architecture.</a:t>
            </a:r>
          </a:p>
        </p:txBody>
      </p:sp>
      <p:sp>
        <p:nvSpPr>
          <p:cNvPr id="159" name="Shape 159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is an architecture?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